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31"/>
  </p:notesMasterIdLst>
  <p:sldIdLst>
    <p:sldId id="1659" r:id="rId2"/>
    <p:sldId id="1901" r:id="rId3"/>
    <p:sldId id="1872" r:id="rId4"/>
    <p:sldId id="1904" r:id="rId5"/>
    <p:sldId id="1818" r:id="rId6"/>
    <p:sldId id="1822" r:id="rId7"/>
    <p:sldId id="1819" r:id="rId8"/>
    <p:sldId id="1820" r:id="rId9"/>
    <p:sldId id="1863" r:id="rId10"/>
    <p:sldId id="1684" r:id="rId11"/>
    <p:sldId id="1755" r:id="rId12"/>
    <p:sldId id="1757" r:id="rId13"/>
    <p:sldId id="1864" r:id="rId14"/>
    <p:sldId id="1865" r:id="rId15"/>
    <p:sldId id="1866" r:id="rId16"/>
    <p:sldId id="1874" r:id="rId17"/>
    <p:sldId id="1875" r:id="rId18"/>
    <p:sldId id="1876" r:id="rId19"/>
    <p:sldId id="1877" r:id="rId20"/>
    <p:sldId id="1878" r:id="rId21"/>
    <p:sldId id="1879" r:id="rId22"/>
    <p:sldId id="1883" r:id="rId23"/>
    <p:sldId id="1884" r:id="rId24"/>
    <p:sldId id="1881" r:id="rId25"/>
    <p:sldId id="1882" r:id="rId26"/>
    <p:sldId id="1867" r:id="rId27"/>
    <p:sldId id="1924" r:id="rId28"/>
    <p:sldId id="1928" r:id="rId29"/>
    <p:sldId id="192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3" autoAdjust="0"/>
    <p:restoredTop sz="83255" autoAdjust="0"/>
  </p:normalViewPr>
  <p:slideViewPr>
    <p:cSldViewPr snapToGrid="0">
      <p:cViewPr varScale="1">
        <p:scale>
          <a:sx n="94" d="100"/>
          <a:sy n="94" d="100"/>
        </p:scale>
        <p:origin x="17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3/6/2021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zure-monitor/platform/data-platfor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zure-monitor/platform/design-logs-deploymen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sz="900" b="1" dirty="0">
                <a:latin typeface="Segoe UI Light" panose="020B0502040204020203" pitchFamily="34" charset="0"/>
                <a:cs typeface="Segoe UI Light" panose="020B0502040204020203" pitchFamily="34" charset="0"/>
              </a:rPr>
              <a:t>Platform metrics</a:t>
            </a:r>
            <a:r>
              <a:rPr lang="en-US" sz="900" dirty="0">
                <a:latin typeface="Segoe UI Light" panose="020B0502040204020203" pitchFamily="34" charset="0"/>
                <a:cs typeface="Segoe UI Light" panose="020B0502040204020203" pitchFamily="34" charset="0"/>
              </a:rPr>
              <a:t> - Numerical values that are automatically collected at regular intervals and describe some aspect of a resource at a time.</a:t>
            </a:r>
          </a:p>
          <a:p>
            <a:pPr>
              <a:lnSpc>
                <a:spcPct val="100000"/>
              </a:lnSpc>
              <a:spcAft>
                <a:spcPts val="600"/>
              </a:spcAft>
            </a:pPr>
            <a:r>
              <a:rPr lang="en-US" sz="900" b="1" dirty="0">
                <a:latin typeface="Segoe UI Light" panose="020B0502040204020203" pitchFamily="34" charset="0"/>
                <a:cs typeface="Segoe UI Light" panose="020B0502040204020203" pitchFamily="34" charset="0"/>
              </a:rPr>
              <a:t>Resource logs</a:t>
            </a:r>
            <a:r>
              <a:rPr lang="en-US" sz="900" dirty="0">
                <a:latin typeface="Segoe UI Light" panose="020B0502040204020203" pitchFamily="34" charset="0"/>
                <a:cs typeface="Segoe UI Light" panose="020B0502040204020203" pitchFamily="34" charset="0"/>
              </a:rPr>
              <a:t> - Provide insight into operations that were performed within an Azure resource (the data plane). </a:t>
            </a:r>
          </a:p>
          <a:p>
            <a:pPr>
              <a:lnSpc>
                <a:spcPct val="100000"/>
              </a:lnSpc>
              <a:spcAft>
                <a:spcPts val="600"/>
              </a:spcAft>
            </a:pPr>
            <a:r>
              <a:rPr lang="en-US" sz="900" b="1" dirty="0">
                <a:latin typeface="Segoe UI Light" panose="020B0502040204020203" pitchFamily="34" charset="0"/>
                <a:cs typeface="Segoe UI Light" panose="020B0502040204020203" pitchFamily="34" charset="0"/>
              </a:rPr>
              <a:t>Activity log</a:t>
            </a:r>
            <a:r>
              <a:rPr lang="en-US" sz="900" dirty="0">
                <a:latin typeface="Segoe UI Light" panose="020B0502040204020203" pitchFamily="34" charset="0"/>
                <a:cs typeface="Segoe UI Light" panose="020B0502040204020203" pitchFamily="34" charset="0"/>
              </a:rPr>
              <a:t> - Provides insight into the operations on each Azure resource in the subscription from the outside (the management plane), for example creating a new resource or starting a virtual machine.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sz="900" b="0" i="0" u="none" strike="noStrike" dirty="0">
                <a:effectLst/>
                <a:latin typeface="Segoe UI Light" panose="020B0502040204020203" pitchFamily="34" charset="0"/>
                <a:cs typeface="Segoe UI Light" panose="020B0502040204020203" pitchFamily="34" charset="0"/>
              </a:rPr>
              <a:t>Monitoring data is collected automatically, but you may need to perform configuration depending on your requirements.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Platform metrics</a:t>
            </a:r>
            <a:r>
              <a:rPr lang="en-US" sz="900" b="0" i="0" u="none" strike="noStrike" dirty="0">
                <a:effectLst/>
                <a:latin typeface="Segoe UI Light" panose="020B0502040204020203" pitchFamily="34" charset="0"/>
                <a:cs typeface="Segoe UI Light" panose="020B0502040204020203" pitchFamily="34" charset="0"/>
              </a:rPr>
              <a:t> - Platform metrics are collected automatically into Azure Monitor Metrics with no configuration required. Create a diagnostic setting to send entries to Azure Monitor Logs or to forward them outside of Azure.</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Resource logs</a:t>
            </a:r>
            <a:r>
              <a:rPr lang="en-US" sz="900" b="0" i="0" u="none" strike="noStrike" dirty="0">
                <a:effectLst/>
                <a:latin typeface="Segoe UI Light" panose="020B0502040204020203" pitchFamily="34" charset="0"/>
                <a:cs typeface="Segoe UI Light" panose="020B0502040204020203" pitchFamily="34" charset="0"/>
              </a:rPr>
              <a:t> - Resource logs are automatically generated by Azure resources but </a:t>
            </a:r>
            <a:r>
              <a:rPr lang="en-US" sz="900" b="1" i="0" u="none" strike="noStrike" dirty="0">
                <a:effectLst/>
                <a:latin typeface="Segoe UI Light" panose="020B0502040204020203" pitchFamily="34" charset="0"/>
                <a:cs typeface="Segoe UI Light" panose="020B0502040204020203" pitchFamily="34" charset="0"/>
              </a:rPr>
              <a:t>not collected without a diagnostic setting</a:t>
            </a:r>
            <a:r>
              <a:rPr lang="en-US" sz="900" b="0" i="0" u="none" strike="noStrike" dirty="0">
                <a:effectLst/>
                <a:latin typeface="Segoe UI Light" panose="020B0502040204020203" pitchFamily="34" charset="0"/>
                <a:cs typeface="Segoe UI Light" panose="020B0502040204020203" pitchFamily="34" charset="0"/>
              </a:rPr>
              <a:t>. Create a diagnostic setting to send entries to Azure Monitor Logs or to forward them outside of Azure.</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Activity log</a:t>
            </a:r>
            <a:r>
              <a:rPr lang="en-US" sz="900" b="0" i="0" u="none" strike="noStrike" dirty="0">
                <a:effectLst/>
                <a:latin typeface="Segoe UI Light" panose="020B0502040204020203" pitchFamily="34" charset="0"/>
                <a:cs typeface="Segoe UI Light" panose="020B0502040204020203" pitchFamily="34" charset="0"/>
              </a:rPr>
              <a:t> - The Activity log is collected automatically with no configuration required and can be view in the Azure portal. Create a diagnostic setting to copy them to Azure Monitor Logs or to forward them outside of Azure.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Services include monitoring data on their Overview page as a quick glance of operation based on a subset of platform metrics stored in Azure Monitor Metrics.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Insights provide a customized monitoring experience for applications and services. They store data in the </a:t>
            </a:r>
            <a:r>
              <a:rPr lang="en-US" b="0" i="0" u="none" strike="noStrike" dirty="0">
                <a:effectLst/>
                <a:latin typeface="Segoe UI" panose="020B0502040204020203" pitchFamily="34" charset="0"/>
                <a:hlinkClick r:id="rId3"/>
              </a:rPr>
              <a:t>Azure Monitor data platform</a:t>
            </a:r>
            <a:r>
              <a:rPr lang="en-US" b="0" i="0" dirty="0">
                <a:solidFill>
                  <a:srgbClr val="171717"/>
                </a:solidFill>
                <a:effectLst/>
                <a:latin typeface="Segoe UI" panose="020B0502040204020203" pitchFamily="34" charset="0"/>
              </a:rPr>
              <a:t> and leverage other Azure Monitor features for analysis and alerting but may collect additional data and provide a unique user experience in the Azure portal. Access insights from the </a:t>
            </a:r>
            <a:r>
              <a:rPr lang="en-US" b="1" i="0" dirty="0">
                <a:solidFill>
                  <a:srgbClr val="171717"/>
                </a:solidFill>
                <a:effectLst/>
                <a:latin typeface="Segoe UI" panose="020B0502040204020203" pitchFamily="34" charset="0"/>
              </a:rPr>
              <a:t>Insights</a:t>
            </a:r>
            <a:r>
              <a:rPr lang="en-US" b="0" i="0" dirty="0">
                <a:solidFill>
                  <a:srgbClr val="171717"/>
                </a:solidFill>
                <a:effectLst/>
                <a:latin typeface="Segoe UI" panose="020B0502040204020203" pitchFamily="34" charset="0"/>
              </a:rPr>
              <a:t> section of the Azure Monitor menu in the Azure portal.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shows a log analytics screen - should change to Metrics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to table, bigger fonts, source of the table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https://docs.microsoft.com/en-us/azure/azure-monitor/platform/design-logs-deployment</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Microsoft Azure Sentinel is a </a:t>
            </a:r>
            <a:r>
              <a:rPr lang="en-US" b="1" i="0" dirty="0">
                <a:solidFill>
                  <a:srgbClr val="171717"/>
                </a:solidFill>
                <a:effectLst/>
                <a:latin typeface="Segoe UI" panose="020B0502040204020203" pitchFamily="34" charset="0"/>
              </a:rPr>
              <a:t>security information event management (SIEM)</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security orchestration automated response (SOAR)</a:t>
            </a:r>
            <a:r>
              <a:rPr lang="en-US" b="0" i="0" dirty="0">
                <a:solidFill>
                  <a:srgbClr val="171717"/>
                </a:solidFill>
                <a:effectLst/>
                <a:latin typeface="Segoe UI" panose="020B0502040204020203" pitchFamily="34" charset="0"/>
              </a:rPr>
              <a:t> solution</a:t>
            </a:r>
          </a:p>
          <a:p>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Collect data at cloud scale</a:t>
            </a:r>
            <a:r>
              <a:rPr lang="en-US" b="0" i="0" dirty="0">
                <a:solidFill>
                  <a:srgbClr val="171717"/>
                </a:solidFill>
                <a:effectLst/>
                <a:latin typeface="Segoe UI" panose="020B0502040204020203" pitchFamily="34" charset="0"/>
              </a:rPr>
              <a:t> across all users, devices, applications, and infrastructure, both on-premises and in multiple clouds. </a:t>
            </a:r>
          </a:p>
          <a:p>
            <a:pPr algn="l">
              <a:buFont typeface="Arial" panose="020B0604020202020204" pitchFamily="34" charset="0"/>
              <a:buChar char="•"/>
            </a:pPr>
            <a:r>
              <a:rPr lang="en-US" b="1" i="0" dirty="0">
                <a:solidFill>
                  <a:srgbClr val="171717"/>
                </a:solidFill>
                <a:effectLst/>
                <a:latin typeface="Segoe UI" panose="020B0502040204020203" pitchFamily="34" charset="0"/>
              </a:rPr>
              <a:t>Detect previously undetected threats</a:t>
            </a:r>
            <a:r>
              <a:rPr lang="en-US" b="0" i="0" dirty="0">
                <a:solidFill>
                  <a:srgbClr val="171717"/>
                </a:solidFill>
                <a:effectLst/>
                <a:latin typeface="Segoe UI" panose="020B0502040204020203" pitchFamily="34" charset="0"/>
              </a:rPr>
              <a:t>, and minimize false positives using Microsoft's analytics and unparalleled threat intelligence. </a:t>
            </a:r>
          </a:p>
          <a:p>
            <a:pPr algn="l">
              <a:buFont typeface="Arial" panose="020B0604020202020204" pitchFamily="34" charset="0"/>
              <a:buChar char="•"/>
            </a:pPr>
            <a:r>
              <a:rPr lang="en-US" b="1" i="0" dirty="0">
                <a:solidFill>
                  <a:srgbClr val="171717"/>
                </a:solidFill>
                <a:effectLst/>
                <a:latin typeface="Segoe UI" panose="020B0502040204020203" pitchFamily="34" charset="0"/>
              </a:rPr>
              <a:t>Investigate threats with artificial intelligence</a:t>
            </a:r>
            <a:r>
              <a:rPr lang="en-US" b="0" i="0" dirty="0">
                <a:solidFill>
                  <a:srgbClr val="171717"/>
                </a:solidFill>
                <a:effectLst/>
                <a:latin typeface="Segoe UI" panose="020B0502040204020203" pitchFamily="34" charset="0"/>
              </a:rPr>
              <a:t>, and hunt for suspicious activities at scale, tapping into years of cyber security work at Microsoft. </a:t>
            </a:r>
          </a:p>
          <a:p>
            <a:pPr algn="l">
              <a:buFont typeface="Arial" panose="020B0604020202020204" pitchFamily="34" charset="0"/>
              <a:buChar char="•"/>
            </a:pPr>
            <a:r>
              <a:rPr lang="en-US" b="1" i="0" dirty="0">
                <a:solidFill>
                  <a:srgbClr val="171717"/>
                </a:solidFill>
                <a:effectLst/>
                <a:latin typeface="Segoe UI" panose="020B0502040204020203" pitchFamily="34" charset="0"/>
              </a:rPr>
              <a:t>Respond to incidents rapidly</a:t>
            </a: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Security Center is a </a:t>
            </a:r>
            <a:r>
              <a:rPr lang="en-US" b="1" i="0" dirty="0">
                <a:solidFill>
                  <a:srgbClr val="171717"/>
                </a:solidFill>
                <a:effectLst/>
                <a:latin typeface="Segoe UI" panose="020B0502040204020203" pitchFamily="34" charset="0"/>
              </a:rPr>
              <a:t>unified infrastructure security management system </a:t>
            </a:r>
            <a:r>
              <a:rPr lang="en-US" b="0" i="0" dirty="0">
                <a:solidFill>
                  <a:srgbClr val="171717"/>
                </a:solidFill>
                <a:effectLst/>
                <a:latin typeface="Segoe UI" panose="020B0502040204020203" pitchFamily="34" charset="0"/>
              </a:rPr>
              <a:t>that strengthens the security posture of your data centers and provides advanced threat protection across your hybrid workloads in the cloud - whether they're in Azure or not - as well as on premises.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29</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3/6/2021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Application Insights</a:t>
            </a:r>
            <a:r>
              <a:rPr lang="en-US" b="0" i="0" u="none" strike="noStrike" dirty="0">
                <a:effectLst/>
                <a:latin typeface="Segoe UI Light" panose="020B0502040204020203" pitchFamily="34" charset="0"/>
                <a:cs typeface="Segoe UI Light" panose="020B0502040204020203" pitchFamily="34" charset="0"/>
              </a:rPr>
              <a:t> provides the following:</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Default dashboard with an </a:t>
            </a:r>
            <a:r>
              <a:rPr lang="en-US" b="0" i="1" u="none" strike="noStrike" dirty="0">
                <a:effectLst/>
                <a:latin typeface="Segoe UI Light" panose="020B0502040204020203" pitchFamily="34" charset="0"/>
                <a:cs typeface="Segoe UI Light" panose="020B0502040204020203" pitchFamily="34" charset="0"/>
              </a:rPr>
              <a:t>educated guess</a:t>
            </a:r>
            <a:r>
              <a:rPr lang="en-US" b="0" i="0" u="none" strike="noStrike" dirty="0">
                <a:effectLst/>
                <a:latin typeface="Segoe UI Light" panose="020B0502040204020203" pitchFamily="34" charset="0"/>
                <a:cs typeface="Segoe UI Light" panose="020B0502040204020203" pitchFamily="34" charset="0"/>
              </a:rPr>
              <a:t> of the most important metrics.</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By instrumenting applications, Application Insights will give performance statistics both from a client and server.</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Smart Detection will warn when anomalies in performance or utilization patterns happen.</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Usage Analysis can give telemetry on which features of applications are most frequently used, or whether all application functionality is being used.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Cross-component transaction diagnostics allow following failed transactions to find the point in the architecture where the fault was originated.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Snapshot Debugger, to automatically collect a snapshot of a live application in case of an exception, to analyze it at a later stage.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sz="900" b="1" i="0" u="none" strike="noStrike" dirty="0">
                <a:effectLst/>
                <a:latin typeface="Segoe UI Light" panose="020B0502040204020203" pitchFamily="34" charset="0"/>
                <a:cs typeface="Segoe UI Light" panose="020B0502040204020203" pitchFamily="34" charset="0"/>
              </a:rPr>
              <a:t>Container Insights</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Clusters, nodes, and pods and provides visual and actionable information</a:t>
            </a:r>
            <a:endParaRPr lang="en-US" sz="900" dirty="0">
              <a:latin typeface="Segoe UI Light" panose="020B0502040204020203" pitchFamily="34" charset="0"/>
              <a:cs typeface="Segoe UI Light" panose="020B0502040204020203" pitchFamily="34" charset="0"/>
            </a:endParaRP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CPU and memory and logs for individual Kubernetes pods.</a:t>
            </a:r>
          </a:p>
          <a:p>
            <a:pPr marL="0" indent="0" algn="l">
              <a:spcAft>
                <a:spcPts val="1200"/>
              </a:spcAft>
              <a:buNone/>
            </a:pPr>
            <a:r>
              <a:rPr lang="en-US" sz="900" b="1" i="0" u="none" strike="noStrike" dirty="0">
                <a:effectLst/>
                <a:latin typeface="Segoe UI Light" panose="020B0502040204020203" pitchFamily="34" charset="0"/>
                <a:cs typeface="Segoe UI Light" panose="020B0502040204020203" pitchFamily="34" charset="0"/>
              </a:rPr>
              <a:t>Network Watcher</a:t>
            </a:r>
            <a:r>
              <a:rPr lang="en-US" sz="900" dirty="0">
                <a:latin typeface="Segoe UI Light" panose="020B0502040204020203" pitchFamily="34" charset="0"/>
                <a:cs typeface="Segoe UI Light" panose="020B0502040204020203" pitchFamily="34" charset="0"/>
              </a:rPr>
              <a:t> - </a:t>
            </a:r>
            <a:r>
              <a:rPr lang="en-US" sz="900" b="0" i="0" u="none" strike="noStrike" dirty="0">
                <a:effectLst/>
                <a:latin typeface="Segoe UI Light" panose="020B0502040204020203" pitchFamily="34" charset="0"/>
                <a:cs typeface="Segoe UI Light" panose="020B0502040204020203" pitchFamily="34" charset="0"/>
              </a:rPr>
              <a:t>manages the network components using a collection of network monitoring and troubleshooting tools: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Traffic Analytics</a:t>
            </a:r>
            <a:r>
              <a:rPr lang="en-US" sz="900" b="0" i="0" u="none" strike="noStrike" dirty="0">
                <a:effectLst/>
                <a:latin typeface="Segoe UI Light" panose="020B0502040204020203" pitchFamily="34" charset="0"/>
                <a:cs typeface="Segoe UI Light" panose="020B0502040204020203" pitchFamily="34" charset="0"/>
              </a:rPr>
              <a:t> provides an overview of the traffic within Virtual Networks, as well as the percentage coming from malicious IP addresses, leveraging Microsoft Threat Intelligence databases. </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Network Performance Manager</a:t>
            </a:r>
            <a:r>
              <a:rPr lang="en-US" sz="900" b="0" i="0" u="none" strike="noStrike" dirty="0">
                <a:effectLst/>
                <a:latin typeface="Segoe UI Light" panose="020B0502040204020203" pitchFamily="34" charset="0"/>
                <a:cs typeface="Segoe UI Light" panose="020B0502040204020203" pitchFamily="34" charset="0"/>
              </a:rPr>
              <a:t> can generate synthetic traffic to measure the performance of network connections over multiple links, giving you a perspective on the evolution of WAN and Internet connections over time, as well as monitoring information about Microsoft ExpressRoute circuits.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VPN diagnostics</a:t>
            </a:r>
            <a:r>
              <a:rPr lang="en-US" sz="900" b="0" i="0" u="none" strike="noStrike" dirty="0">
                <a:effectLst/>
                <a:latin typeface="Segoe UI Light" panose="020B0502040204020203" pitchFamily="34" charset="0"/>
                <a:cs typeface="Segoe UI Light" panose="020B0502040204020203" pitchFamily="34" charset="0"/>
              </a:rPr>
              <a:t> troubleshoots site-to-site VPN connections connecting applications to users on-premises.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Connection Monitor</a:t>
            </a:r>
            <a:r>
              <a:rPr lang="en-US" sz="900" b="0" i="0" u="none" strike="noStrike" dirty="0">
                <a:effectLst/>
                <a:latin typeface="Segoe UI Light" panose="020B0502040204020203" pitchFamily="34" charset="0"/>
                <a:cs typeface="Segoe UI Light" panose="020B0502040204020203" pitchFamily="34" charset="0"/>
              </a:rPr>
              <a:t> measures the network availability between sets of endpoints.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UI Light" panose="020B0502040204020203" pitchFamily="34" charset="0"/>
                <a:cs typeface="Segoe UI Light" panose="020B0502040204020203" pitchFamily="34" charset="0"/>
              </a:rPr>
              <a:t>Email shouldn’t be the single notification method for critical issues. Instead, define actions to be executed upon receiving certain alerts (such as scaling up or down) for the system to be self-healing.</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883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235214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8" r:id="rId76"/>
    <p:sldLayoutId id="2147484739"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monitor/platform/data-sources" TargetMode="External"/><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monitor/platform/data-platform-metrics" TargetMode="External"/><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monitor/insights/insights-overview"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monitor/learn/tutorial-metrics-explorer" TargetMode="External"/><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zure-monitor/platform/platform-logs-overview" TargetMode="External"/><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notesSlide" Target="../notesSlides/notesSlide19.xml"/><Relationship Id="rId1" Type="http://schemas.openxmlformats.org/officeDocument/2006/relationships/slideLayout" Target="../slideLayouts/slideLayout7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zure-monitor/platform/design-logs-deployment"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entinel/overview" TargetMode="External"/><Relationship Id="rId2" Type="http://schemas.openxmlformats.org/officeDocument/2006/relationships/notesSlide" Target="../notesSlides/notesSlide22.xml"/><Relationship Id="rId1" Type="http://schemas.openxmlformats.org/officeDocument/2006/relationships/slideLayout" Target="../slideLayouts/slideLayout7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ecurity-center/security-center-intro" TargetMode="External"/><Relationship Id="rId2" Type="http://schemas.openxmlformats.org/officeDocument/2006/relationships/notesSlide" Target="../notesSlides/notesSlide23.xml"/><Relationship Id="rId1" Type="http://schemas.openxmlformats.org/officeDocument/2006/relationships/slideLayout" Target="../slideLayouts/slideLayout74.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4.xml"/><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hyperlink" Target="https://docs.microsoft.com/en-us/azure/architecture/best-practices/monito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4.xml"/><Relationship Id="rId5" Type="http://schemas.openxmlformats.org/officeDocument/2006/relationships/hyperlink" Target="https://docs.microsoft.com/en-us/azure/network-watcher/network-watcher-monitoring-overview" TargetMode="External"/><Relationship Id="rId4" Type="http://schemas.openxmlformats.org/officeDocument/2006/relationships/hyperlink" Target="https://docs.microsoft.com/en-us/azure/azure-monitor/insights/container-insights-analyz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hyperlink" Target="https://docs.microsoft.com/en-us/azure/architecture/best-practices/monito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dirty="0">
                <a:latin typeface="Segoe UI Light" panose="020B0502040204020203" pitchFamily="34" charset="0"/>
                <a:cs typeface="Segoe UI Light" panose="020B0502040204020203" pitchFamily="34" charset="0"/>
              </a:rPr>
              <a:t>A</a:t>
            </a:r>
            <a:r>
              <a:rPr lang="en-US" sz="4400" dirty="0">
                <a:latin typeface="Segoe UI Light" panose="020B0502040204020203" pitchFamily="34" charset="0"/>
                <a:cs typeface="Segoe UI Light" panose="020B0502040204020203" pitchFamily="34" charset="0"/>
              </a:rPr>
              <a:t>Z-304: Microsoft Azure Architect Design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13940" y="1825436"/>
            <a:ext cx="10767590" cy="3557686"/>
          </a:xfrm>
        </p:spPr>
        <p:txBody>
          <a:bodyPr anchor="ctr"/>
          <a:lstStyle/>
          <a:p>
            <a:r>
              <a:rPr lang="en-US" sz="4000" dirty="0">
                <a:latin typeface="+mn-lt"/>
              </a:rPr>
              <a:t>Azure Monitor</a:t>
            </a:r>
          </a:p>
        </p:txBody>
      </p:sp>
      <p:pic>
        <p:nvPicPr>
          <p:cNvPr id="17" name="Graphic 16">
            <a:extLst>
              <a:ext uri="{FF2B5EF4-FFF2-40B4-BE49-F238E27FC236}">
                <a16:creationId xmlns:a16="http://schemas.microsoft.com/office/drawing/2014/main" id="{80886FD7-B419-41BE-A7E3-BAF7627B1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9653" y="5032564"/>
            <a:ext cx="1383392" cy="1383392"/>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95613" y="600987"/>
            <a:ext cx="11306469" cy="403079"/>
          </a:xfrm>
        </p:spPr>
        <p:txBody>
          <a:bodyPr/>
          <a:lstStyle/>
          <a:p>
            <a:r>
              <a:rPr lang="en-US" dirty="0">
                <a:latin typeface="+mn-lt"/>
                <a:cs typeface="Segoe UI Light" panose="020B0502040204020203" pitchFamily="34" charset="0"/>
              </a:rPr>
              <a:t>Monitoring Azure Resources with Azure Monitor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6501" y="1621055"/>
            <a:ext cx="10536675" cy="816506"/>
          </a:xfrm>
        </p:spPr>
        <p:txBody>
          <a:bodyPr/>
          <a:lstStyle/>
          <a:p>
            <a:r>
              <a:rPr lang="en-US" sz="2353" dirty="0">
                <a:latin typeface="Segoe UI Light" panose="020B0502040204020203" pitchFamily="34" charset="0"/>
                <a:cs typeface="Segoe UI Light" panose="020B0502040204020203" pitchFamily="34" charset="0"/>
              </a:rPr>
              <a:t>The Azure Monitor data platform collects data into logs and metrics where they can be analyzed together using a complete set of monitoring tools</a:t>
            </a:r>
          </a:p>
        </p:txBody>
      </p:sp>
      <p:pic>
        <p:nvPicPr>
          <p:cNvPr id="3" name="Picture 2">
            <a:hlinkClick r:id="rId3"/>
            <a:extLst>
              <a:ext uri="{FF2B5EF4-FFF2-40B4-BE49-F238E27FC236}">
                <a16:creationId xmlns:a16="http://schemas.microsoft.com/office/drawing/2014/main" id="{1E3785BB-5C1D-4AA8-BDF5-DB8F34524FEF}"/>
              </a:ext>
            </a:extLst>
          </p:cNvPr>
          <p:cNvPicPr>
            <a:picLocks noChangeAspect="1"/>
          </p:cNvPicPr>
          <p:nvPr/>
        </p:nvPicPr>
        <p:blipFill>
          <a:blip r:embed="rId4"/>
          <a:stretch>
            <a:fillRect/>
          </a:stretch>
        </p:blipFill>
        <p:spPr>
          <a:xfrm>
            <a:off x="1204374" y="2804209"/>
            <a:ext cx="9319152" cy="3389631"/>
          </a:xfrm>
          <a:prstGeom prst="rect">
            <a:avLst/>
          </a:prstGeom>
        </p:spPr>
      </p:pic>
    </p:spTree>
    <p:extLst>
      <p:ext uri="{BB962C8B-B14F-4D97-AF65-F5344CB8AC3E}">
        <p14:creationId xmlns:p14="http://schemas.microsoft.com/office/powerpoint/2010/main" val="2824234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Costs Associated with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4" y="1850606"/>
            <a:ext cx="5583436" cy="2862322"/>
          </a:xfrm>
        </p:spPr>
        <p:txBody>
          <a:bodyPr/>
          <a:lstStyle/>
          <a:p>
            <a:pPr>
              <a:spcAft>
                <a:spcPts val="1176"/>
              </a:spcAft>
            </a:pPr>
            <a:r>
              <a:rPr lang="en-US" dirty="0">
                <a:latin typeface="Segoe UI Light" panose="020B0502040204020203" pitchFamily="34" charset="0"/>
                <a:cs typeface="Segoe UI Light" panose="020B0502040204020203" pitchFamily="34" charset="0"/>
              </a:rPr>
              <a:t>There is no cost for analyzing monitoring data that is collected by default:</a:t>
            </a:r>
          </a:p>
          <a:p>
            <a:pPr marL="342900" indent="-342900">
              <a:spcAft>
                <a:spcPts val="24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Platform Metrics</a:t>
            </a:r>
          </a:p>
          <a:p>
            <a:pPr marL="342900" indent="-342900">
              <a:spcAft>
                <a:spcPts val="24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Activity Log</a:t>
            </a:r>
          </a:p>
          <a:p>
            <a:pPr marL="342900" indent="-342900">
              <a:spcAft>
                <a:spcPts val="24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Alert Rules</a:t>
            </a:r>
          </a:p>
        </p:txBody>
      </p:sp>
      <p:pic>
        <p:nvPicPr>
          <p:cNvPr id="6" name="Picture 5">
            <a:extLst>
              <a:ext uri="{FF2B5EF4-FFF2-40B4-BE49-F238E27FC236}">
                <a16:creationId xmlns:a16="http://schemas.microsoft.com/office/drawing/2014/main" id="{F7C79D20-9006-43CF-837A-1F993D2F3DC5}"/>
              </a:ext>
            </a:extLst>
          </p:cNvPr>
          <p:cNvPicPr>
            <a:picLocks noChangeAspect="1"/>
          </p:cNvPicPr>
          <p:nvPr/>
        </p:nvPicPr>
        <p:blipFill>
          <a:blip r:embed="rId3"/>
          <a:stretch>
            <a:fillRect/>
          </a:stretch>
        </p:blipFill>
        <p:spPr>
          <a:xfrm>
            <a:off x="6797084" y="261937"/>
            <a:ext cx="5200650" cy="6334125"/>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DEF50A4-22D6-4BEE-8BA2-2BB26C50FC19}"/>
              </a:ext>
            </a:extLst>
          </p:cNvPr>
          <p:cNvPicPr>
            <a:picLocks noChangeAspect="1"/>
          </p:cNvPicPr>
          <p:nvPr/>
        </p:nvPicPr>
        <p:blipFill>
          <a:blip r:embed="rId4"/>
          <a:stretch>
            <a:fillRect/>
          </a:stretch>
        </p:blipFill>
        <p:spPr>
          <a:xfrm>
            <a:off x="4117796" y="1070336"/>
            <a:ext cx="7073404" cy="4841664"/>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Monitoring Data</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71945" y="2079036"/>
            <a:ext cx="3143126" cy="3090077"/>
          </a:xfrm>
        </p:spPr>
        <p:txBody>
          <a:bodyPr/>
          <a:lstStyle/>
          <a:p>
            <a:pPr>
              <a:spcAft>
                <a:spcPts val="3000"/>
              </a:spcAft>
            </a:pPr>
            <a:r>
              <a:rPr lang="en-US" sz="2745" b="1" dirty="0">
                <a:latin typeface="Segoe UI Light" panose="020B0502040204020203" pitchFamily="34" charset="0"/>
                <a:cs typeface="Segoe UI Light" panose="020B0502040204020203" pitchFamily="34" charset="0"/>
              </a:rPr>
              <a:t>Platform metrics</a:t>
            </a:r>
            <a:endParaRPr lang="en-US" sz="2745" dirty="0">
              <a:latin typeface="Segoe UI Light" panose="020B0502040204020203" pitchFamily="34" charset="0"/>
              <a:cs typeface="Segoe UI Light" panose="020B0502040204020203" pitchFamily="34" charset="0"/>
            </a:endParaRPr>
          </a:p>
          <a:p>
            <a:pPr>
              <a:spcAft>
                <a:spcPts val="3000"/>
              </a:spcAft>
            </a:pPr>
            <a:r>
              <a:rPr lang="en-US" sz="2745" b="1" dirty="0">
                <a:latin typeface="Segoe UI Light" panose="020B0502040204020203" pitchFamily="34" charset="0"/>
                <a:cs typeface="Segoe UI Light" panose="020B0502040204020203" pitchFamily="34" charset="0"/>
              </a:rPr>
              <a:t>Resource logs</a:t>
            </a:r>
            <a:endParaRPr lang="en-US" sz="2745" dirty="0">
              <a:latin typeface="Segoe UI Light" panose="020B0502040204020203" pitchFamily="34" charset="0"/>
              <a:cs typeface="Segoe UI Light" panose="020B0502040204020203" pitchFamily="34" charset="0"/>
            </a:endParaRPr>
          </a:p>
          <a:p>
            <a:pPr>
              <a:spcAft>
                <a:spcPts val="3000"/>
              </a:spcAft>
            </a:pPr>
            <a:r>
              <a:rPr lang="en-US" sz="2745" b="1" dirty="0">
                <a:latin typeface="Segoe UI Light" panose="020B0502040204020203" pitchFamily="34" charset="0"/>
                <a:cs typeface="Segoe UI Light" panose="020B0502040204020203" pitchFamily="34" charset="0"/>
              </a:rPr>
              <a:t>Activity log</a:t>
            </a:r>
            <a:endParaRPr lang="en-US" sz="2745" dirty="0">
              <a:latin typeface="Segoe UI Light" panose="020B0502040204020203" pitchFamily="34" charset="0"/>
              <a:cs typeface="Segoe UI Light"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0490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102A306-CB40-453A-A67E-CD6B30512979}"/>
              </a:ext>
            </a:extLst>
          </p:cNvPr>
          <p:cNvPicPr>
            <a:picLocks noChangeAspect="1"/>
          </p:cNvPicPr>
          <p:nvPr/>
        </p:nvPicPr>
        <p:blipFill>
          <a:blip r:embed="rId4"/>
          <a:stretch>
            <a:fillRect/>
          </a:stretch>
        </p:blipFill>
        <p:spPr>
          <a:xfrm>
            <a:off x="4743400" y="1540951"/>
            <a:ext cx="7402118" cy="4046130"/>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64424" y="538896"/>
            <a:ext cx="11306469" cy="403079"/>
          </a:xfrm>
        </p:spPr>
        <p:txBody>
          <a:bodyPr/>
          <a:lstStyle/>
          <a:p>
            <a:r>
              <a:rPr lang="en-US" dirty="0">
                <a:latin typeface="+mn-lt"/>
                <a:cs typeface="Segoe UI Light" panose="020B0502040204020203" pitchFamily="34" charset="0"/>
              </a:rPr>
              <a:t>Configure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11260" y="1540951"/>
            <a:ext cx="4563767" cy="4401205"/>
          </a:xfrm>
        </p:spPr>
        <p:txBody>
          <a:bodyPr/>
          <a:lstStyle/>
          <a:p>
            <a:pPr>
              <a:spcAft>
                <a:spcPts val="1176"/>
              </a:spcAft>
            </a:pPr>
            <a:r>
              <a:rPr lang="en-US" dirty="0">
                <a:latin typeface="Segoe UI Light" panose="020B0502040204020203" pitchFamily="34" charset="0"/>
                <a:cs typeface="Segoe UI Light" panose="020B0502040204020203" pitchFamily="34" charset="0"/>
              </a:rPr>
              <a:t>Monitoring data is collected automatically</a:t>
            </a:r>
          </a:p>
          <a:p>
            <a:pPr>
              <a:spcAft>
                <a:spcPts val="1176"/>
              </a:spcAft>
            </a:pPr>
            <a:r>
              <a:rPr lang="en-US" b="1" i="0" u="none" strike="noStrike" dirty="0">
                <a:effectLst/>
                <a:latin typeface="Segoe UI Light" panose="020B0502040204020203" pitchFamily="34" charset="0"/>
                <a:cs typeface="Segoe UI Light" panose="020B0502040204020203" pitchFamily="34" charset="0"/>
              </a:rPr>
              <a:t>Platform metrics</a:t>
            </a:r>
            <a:r>
              <a:rPr lang="en-US" b="0" i="0" u="none" strike="noStrike" dirty="0">
                <a:effectLst/>
                <a:latin typeface="Segoe UI Light" panose="020B0502040204020203" pitchFamily="34" charset="0"/>
                <a:cs typeface="Segoe UI Light" panose="020B0502040204020203" pitchFamily="34" charset="0"/>
              </a:rPr>
              <a:t> - Platform metrics are collected automatically </a:t>
            </a:r>
          </a:p>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Resource logs</a:t>
            </a:r>
            <a:r>
              <a:rPr lang="en-US" b="0" i="0" u="none" strike="noStrike" dirty="0">
                <a:effectLst/>
                <a:latin typeface="Segoe UI Light" panose="020B0502040204020203" pitchFamily="34" charset="0"/>
                <a:cs typeface="Segoe UI Light" panose="020B0502040204020203" pitchFamily="34" charset="0"/>
              </a:rPr>
              <a:t> - </a:t>
            </a:r>
            <a:r>
              <a:rPr lang="en-US" i="0" u="none" strike="noStrike" dirty="0">
                <a:effectLst/>
                <a:latin typeface="Segoe UI Light" panose="020B0502040204020203" pitchFamily="34" charset="0"/>
                <a:cs typeface="Segoe UI Light" panose="020B0502040204020203" pitchFamily="34" charset="0"/>
              </a:rPr>
              <a:t>diagnostic setting</a:t>
            </a:r>
          </a:p>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Activity log</a:t>
            </a:r>
            <a:r>
              <a:rPr lang="en-US" b="0" i="0" u="none" strike="noStrike" dirty="0">
                <a:effectLst/>
                <a:latin typeface="Segoe UI Light" panose="020B0502040204020203" pitchFamily="34" charset="0"/>
                <a:cs typeface="Segoe UI Light" panose="020B0502040204020203" pitchFamily="34" charset="0"/>
              </a:rPr>
              <a:t> - The Activity log is collected automatically</a:t>
            </a:r>
          </a:p>
        </p:txBody>
      </p:sp>
    </p:spTree>
    <p:extLst>
      <p:ext uri="{BB962C8B-B14F-4D97-AF65-F5344CB8AC3E}">
        <p14:creationId xmlns:p14="http://schemas.microsoft.com/office/powerpoint/2010/main" val="47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Monitoring in the Azure Portal</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2939073"/>
            <a:ext cx="2749208" cy="830997"/>
          </a:xfrm>
        </p:spPr>
        <p:txBody>
          <a:bodyPr/>
          <a:lstStyle/>
          <a:p>
            <a:r>
              <a:rPr lang="en-US" dirty="0">
                <a:latin typeface="Segoe UI Light" panose="020B0502040204020203" pitchFamily="34" charset="0"/>
                <a:cs typeface="Segoe UI Light" panose="020B0502040204020203" pitchFamily="34" charset="0"/>
              </a:rPr>
              <a:t>Monitor data from the </a:t>
            </a:r>
            <a:r>
              <a:rPr lang="en-US" b="1" dirty="0">
                <a:latin typeface="Segoe UI Light" panose="020B0502040204020203" pitchFamily="34" charset="0"/>
                <a:cs typeface="Segoe UI Light" panose="020B0502040204020203" pitchFamily="34" charset="0"/>
              </a:rPr>
              <a:t>Overview</a:t>
            </a:r>
            <a:r>
              <a:rPr lang="en-US" dirty="0">
                <a:latin typeface="Segoe UI Light" panose="020B0502040204020203" pitchFamily="34" charset="0"/>
                <a:cs typeface="Segoe UI Light" panose="020B0502040204020203" pitchFamily="34" charset="0"/>
              </a:rPr>
              <a:t> page</a:t>
            </a:r>
          </a:p>
        </p:txBody>
      </p:sp>
      <p:pic>
        <p:nvPicPr>
          <p:cNvPr id="3" name="Picture 2">
            <a:extLst>
              <a:ext uri="{FF2B5EF4-FFF2-40B4-BE49-F238E27FC236}">
                <a16:creationId xmlns:a16="http://schemas.microsoft.com/office/drawing/2014/main" id="{455296B0-91DA-45DA-9352-AF4031F0CA68}"/>
              </a:ext>
            </a:extLst>
          </p:cNvPr>
          <p:cNvPicPr>
            <a:picLocks noChangeAspect="1"/>
          </p:cNvPicPr>
          <p:nvPr/>
        </p:nvPicPr>
        <p:blipFill>
          <a:blip r:embed="rId3"/>
          <a:stretch>
            <a:fillRect/>
          </a:stretch>
        </p:blipFill>
        <p:spPr>
          <a:xfrm>
            <a:off x="3294287" y="1019543"/>
            <a:ext cx="8465624" cy="5323628"/>
          </a:xfrm>
          <a:prstGeom prst="rect">
            <a:avLst/>
          </a:prstGeom>
        </p:spPr>
      </p:pic>
    </p:spTree>
    <p:extLst>
      <p:ext uri="{BB962C8B-B14F-4D97-AF65-F5344CB8AC3E}">
        <p14:creationId xmlns:p14="http://schemas.microsoft.com/office/powerpoint/2010/main" val="759127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Insights and Solutions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776111"/>
            <a:ext cx="2394507" cy="3305777"/>
          </a:xfrm>
        </p:spPr>
        <p:txBody>
          <a:bodyPr/>
          <a:lstStyle/>
          <a:p>
            <a:pPr>
              <a:lnSpc>
                <a:spcPct val="100000"/>
              </a:lnSpc>
            </a:pPr>
            <a:r>
              <a:rPr lang="en-US" sz="2745" dirty="0">
                <a:latin typeface="Segoe UI Light" panose="020B0502040204020203" pitchFamily="34" charset="0"/>
                <a:cs typeface="Segoe UI Light" panose="020B0502040204020203" pitchFamily="34" charset="0"/>
              </a:rPr>
              <a:t>Customized monitoring experience</a:t>
            </a:r>
          </a:p>
          <a:p>
            <a:pPr>
              <a:lnSpc>
                <a:spcPct val="100000"/>
              </a:lnSpc>
            </a:pPr>
            <a:endParaRPr lang="en-US" sz="2745" dirty="0">
              <a:latin typeface="Segoe UI Light" panose="020B0502040204020203" pitchFamily="34" charset="0"/>
              <a:cs typeface="Segoe UI Light" panose="020B0502040204020203" pitchFamily="34" charset="0"/>
            </a:endParaRPr>
          </a:p>
          <a:p>
            <a:pPr>
              <a:lnSpc>
                <a:spcPct val="100000"/>
              </a:lnSpc>
            </a:pPr>
            <a:r>
              <a:rPr lang="en-US" sz="2745" dirty="0">
                <a:latin typeface="Segoe UI Light" panose="020B0502040204020203" pitchFamily="34" charset="0"/>
                <a:cs typeface="Segoe UI Light" panose="020B0502040204020203" pitchFamily="34" charset="0"/>
              </a:rPr>
              <a:t>Predefined monitoring logic</a:t>
            </a:r>
          </a:p>
        </p:txBody>
      </p:sp>
      <p:pic>
        <p:nvPicPr>
          <p:cNvPr id="3" name="Picture 2">
            <a:hlinkClick r:id="rId3"/>
            <a:extLst>
              <a:ext uri="{FF2B5EF4-FFF2-40B4-BE49-F238E27FC236}">
                <a16:creationId xmlns:a16="http://schemas.microsoft.com/office/drawing/2014/main" id="{5D40182A-6695-4844-B17F-EF2D54F7894A}"/>
              </a:ext>
            </a:extLst>
          </p:cNvPr>
          <p:cNvPicPr>
            <a:picLocks noChangeAspect="1"/>
          </p:cNvPicPr>
          <p:nvPr/>
        </p:nvPicPr>
        <p:blipFill>
          <a:blip r:embed="rId4"/>
          <a:stretch>
            <a:fillRect/>
          </a:stretch>
        </p:blipFill>
        <p:spPr>
          <a:xfrm>
            <a:off x="3143847" y="1277198"/>
            <a:ext cx="8748489" cy="4703612"/>
          </a:xfrm>
          <a:prstGeom prst="rect">
            <a:avLst/>
          </a:prstGeom>
        </p:spPr>
      </p:pic>
    </p:spTree>
    <p:extLst>
      <p:ext uri="{BB962C8B-B14F-4D97-AF65-F5344CB8AC3E}">
        <p14:creationId xmlns:p14="http://schemas.microsoft.com/office/powerpoint/2010/main" val="29296033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Monitor Metrics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4848" y="1624502"/>
            <a:ext cx="4209270" cy="3754874"/>
          </a:xfrm>
        </p:spPr>
        <p:txBody>
          <a:bodyPr/>
          <a:lstStyle/>
          <a:p>
            <a:pPr>
              <a:spcAft>
                <a:spcPts val="2400"/>
              </a:spcAft>
            </a:pPr>
            <a:r>
              <a:rPr lang="en-US" dirty="0">
                <a:latin typeface="Segoe UI Light" panose="020B0502040204020203" pitchFamily="34" charset="0"/>
                <a:cs typeface="Segoe UI Light" panose="020B0502040204020203" pitchFamily="34" charset="0"/>
              </a:rPr>
              <a:t>Metrics are stored in a time-series database </a:t>
            </a:r>
          </a:p>
          <a:p>
            <a:pPr>
              <a:spcAft>
                <a:spcPts val="2400"/>
              </a:spcAft>
            </a:pPr>
            <a:r>
              <a:rPr lang="en-US" dirty="0">
                <a:latin typeface="Segoe UI Light" panose="020B0502040204020203" pitchFamily="34" charset="0"/>
                <a:cs typeface="Segoe UI Light" panose="020B0502040204020203" pitchFamily="34" charset="0"/>
              </a:rPr>
              <a:t>Analyzing time-stamped data </a:t>
            </a:r>
          </a:p>
          <a:p>
            <a:pPr>
              <a:spcAft>
                <a:spcPts val="2400"/>
              </a:spcAft>
            </a:pPr>
            <a:r>
              <a:rPr lang="en-US" dirty="0">
                <a:latin typeface="Segoe UI Light" panose="020B0502040204020203" pitchFamily="34" charset="0"/>
                <a:cs typeface="Segoe UI Light" panose="020B0502040204020203" pitchFamily="34" charset="0"/>
              </a:rPr>
              <a:t>Alerting and fast detection of issues </a:t>
            </a:r>
          </a:p>
          <a:p>
            <a:pPr>
              <a:spcAft>
                <a:spcPts val="2400"/>
              </a:spcAft>
            </a:pPr>
            <a:r>
              <a:rPr lang="en-US" dirty="0">
                <a:latin typeface="Segoe UI Light" panose="020B0502040204020203" pitchFamily="34" charset="0"/>
                <a:cs typeface="Segoe UI Light" panose="020B0502040204020203" pitchFamily="34" charset="0"/>
              </a:rPr>
              <a:t>Combine with logs to identify root causes</a:t>
            </a:r>
          </a:p>
        </p:txBody>
      </p:sp>
      <p:pic>
        <p:nvPicPr>
          <p:cNvPr id="4" name="Picture 3">
            <a:hlinkClick r:id="rId3"/>
            <a:extLst>
              <a:ext uri="{FF2B5EF4-FFF2-40B4-BE49-F238E27FC236}">
                <a16:creationId xmlns:a16="http://schemas.microsoft.com/office/drawing/2014/main" id="{B6233E3A-19F7-44B4-B0D1-8B6A428CB1BF}"/>
              </a:ext>
            </a:extLst>
          </p:cNvPr>
          <p:cNvPicPr>
            <a:picLocks noChangeAspect="1"/>
          </p:cNvPicPr>
          <p:nvPr/>
        </p:nvPicPr>
        <p:blipFill>
          <a:blip r:embed="rId4"/>
          <a:stretch>
            <a:fillRect/>
          </a:stretch>
        </p:blipFill>
        <p:spPr>
          <a:xfrm>
            <a:off x="4928226" y="1315980"/>
            <a:ext cx="6965934" cy="4226040"/>
          </a:xfrm>
          <a:prstGeom prst="rect">
            <a:avLst/>
          </a:prstGeom>
        </p:spPr>
      </p:pic>
    </p:spTree>
    <p:extLst>
      <p:ext uri="{BB962C8B-B14F-4D97-AF65-F5344CB8AC3E}">
        <p14:creationId xmlns:p14="http://schemas.microsoft.com/office/powerpoint/2010/main" val="384367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Activity Log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33721" y="1970351"/>
            <a:ext cx="3136154" cy="2700868"/>
          </a:xfrm>
        </p:spPr>
        <p:txBody>
          <a:bodyPr/>
          <a:lstStyle/>
          <a:p>
            <a:pPr>
              <a:spcAft>
                <a:spcPts val="3000"/>
              </a:spcAft>
            </a:pPr>
            <a:r>
              <a:rPr lang="en-US" sz="2353" dirty="0">
                <a:latin typeface="Segoe UI Light" panose="020B0502040204020203" pitchFamily="34" charset="0"/>
                <a:cs typeface="Segoe UI Light" panose="020B0502040204020203" pitchFamily="34" charset="0"/>
              </a:rPr>
              <a:t>Initial filter set to the current resource</a:t>
            </a:r>
          </a:p>
          <a:p>
            <a:pPr>
              <a:spcAft>
                <a:spcPts val="3000"/>
              </a:spcAft>
            </a:pPr>
            <a:r>
              <a:rPr lang="en-US" sz="2353" dirty="0">
                <a:latin typeface="Segoe UI Light" panose="020B0502040204020203" pitchFamily="34" charset="0"/>
                <a:cs typeface="Segoe UI Light" panose="020B0502040204020203" pitchFamily="34" charset="0"/>
              </a:rPr>
              <a:t>Copy it to a Log Analytics workspace to use with log queries and workbooks</a:t>
            </a:r>
          </a:p>
        </p:txBody>
      </p:sp>
      <p:pic>
        <p:nvPicPr>
          <p:cNvPr id="3" name="Picture 2">
            <a:hlinkClick r:id="rId3"/>
            <a:extLst>
              <a:ext uri="{FF2B5EF4-FFF2-40B4-BE49-F238E27FC236}">
                <a16:creationId xmlns:a16="http://schemas.microsoft.com/office/drawing/2014/main" id="{0B964923-F749-4851-B7F4-7FD0D54DE125}"/>
              </a:ext>
            </a:extLst>
          </p:cNvPr>
          <p:cNvPicPr>
            <a:picLocks noChangeAspect="1"/>
          </p:cNvPicPr>
          <p:nvPr/>
        </p:nvPicPr>
        <p:blipFill>
          <a:blip r:embed="rId4"/>
          <a:stretch>
            <a:fillRect/>
          </a:stretch>
        </p:blipFill>
        <p:spPr>
          <a:xfrm>
            <a:off x="3807982" y="1023906"/>
            <a:ext cx="8007611" cy="4832363"/>
          </a:xfrm>
          <a:prstGeom prst="rect">
            <a:avLst/>
          </a:prstGeom>
        </p:spPr>
      </p:pic>
    </p:spTree>
    <p:extLst>
      <p:ext uri="{BB962C8B-B14F-4D97-AF65-F5344CB8AC3E}">
        <p14:creationId xmlns:p14="http://schemas.microsoft.com/office/powerpoint/2010/main" val="38521804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CFB7619-20A0-4EB4-957F-54B9203160B2}"/>
              </a:ext>
            </a:extLst>
          </p:cNvPr>
          <p:cNvPicPr>
            <a:picLocks noChangeAspect="1"/>
          </p:cNvPicPr>
          <p:nvPr/>
        </p:nvPicPr>
        <p:blipFill>
          <a:blip r:embed="rId4"/>
          <a:stretch>
            <a:fillRect/>
          </a:stretch>
        </p:blipFill>
        <p:spPr>
          <a:xfrm>
            <a:off x="2131342" y="2333120"/>
            <a:ext cx="7535414" cy="4135411"/>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0414" y="432322"/>
            <a:ext cx="11118322" cy="443198"/>
          </a:xfrm>
        </p:spPr>
        <p:txBody>
          <a:bodyPr vert="horz" wrap="square" lIns="0" tIns="0" rIns="0" bIns="0" rtlCol="0" anchor="t">
            <a:spAutoFit/>
          </a:bodyPr>
          <a:lstStyle/>
          <a:p>
            <a:r>
              <a:rPr lang="en-US" dirty="0">
                <a:latin typeface="+mn-lt"/>
                <a:cs typeface="Segoe UI Light" panose="020B0502040204020203" pitchFamily="34" charset="0"/>
              </a:rPr>
              <a:t>Azure Monitor Logs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61356" y="1272375"/>
            <a:ext cx="2318174" cy="1631216"/>
          </a:xfrm>
        </p:spPr>
        <p:txBody>
          <a:bodyPr/>
          <a:lstStyle/>
          <a:p>
            <a:r>
              <a:rPr lang="en-US" sz="2000" b="1" dirty="0">
                <a:latin typeface="Segoe UI Light" panose="020B0502040204020203" pitchFamily="34" charset="0"/>
                <a:cs typeface="Segoe UI Light" panose="020B0502040204020203" pitchFamily="34" charset="0"/>
              </a:rPr>
              <a:t>Sources of monitoring data</a:t>
            </a:r>
            <a:r>
              <a:rPr lang="en-US" sz="2000" dirty="0">
                <a:latin typeface="Segoe UI Light" panose="020B0502040204020203" pitchFamily="34" charset="0"/>
                <a:cs typeface="Segoe UI Light" panose="020B0502040204020203" pitchFamily="34" charset="0"/>
              </a:rPr>
              <a:t>: Azure, operating systems, and custom sources</a:t>
            </a:r>
          </a:p>
        </p:txBody>
      </p:sp>
      <p:sp>
        <p:nvSpPr>
          <p:cNvPr id="4" name="Double Bracket 3">
            <a:extLst>
              <a:ext uri="{FF2B5EF4-FFF2-40B4-BE49-F238E27FC236}">
                <a16:creationId xmlns:a16="http://schemas.microsoft.com/office/drawing/2014/main" id="{547E89F8-7F44-4E9B-B0F6-226C54D15235}"/>
              </a:ext>
            </a:extLst>
          </p:cNvPr>
          <p:cNvSpPr/>
          <p:nvPr/>
        </p:nvSpPr>
        <p:spPr>
          <a:xfrm>
            <a:off x="1869962" y="3113876"/>
            <a:ext cx="2318174" cy="2742289"/>
          </a:xfrm>
          <a:prstGeom prst="bracketPair">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5" name="Double Bracket 4">
            <a:extLst>
              <a:ext uri="{FF2B5EF4-FFF2-40B4-BE49-F238E27FC236}">
                <a16:creationId xmlns:a16="http://schemas.microsoft.com/office/drawing/2014/main" id="{D91AB7A0-7766-4B4D-9315-1408395B0E7F}"/>
              </a:ext>
            </a:extLst>
          </p:cNvPr>
          <p:cNvSpPr/>
          <p:nvPr/>
        </p:nvSpPr>
        <p:spPr>
          <a:xfrm>
            <a:off x="4458027" y="3210266"/>
            <a:ext cx="1325360" cy="2525412"/>
          </a:xfrm>
          <a:prstGeom prst="bracketPair">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6" name="Double Bracket 5">
            <a:extLst>
              <a:ext uri="{FF2B5EF4-FFF2-40B4-BE49-F238E27FC236}">
                <a16:creationId xmlns:a16="http://schemas.microsoft.com/office/drawing/2014/main" id="{120B13F7-C763-4174-9572-939109D93957}"/>
              </a:ext>
            </a:extLst>
          </p:cNvPr>
          <p:cNvSpPr/>
          <p:nvPr/>
        </p:nvSpPr>
        <p:spPr>
          <a:xfrm>
            <a:off x="5956889" y="2333120"/>
            <a:ext cx="3441114" cy="4245969"/>
          </a:xfrm>
          <a:prstGeom prst="bracketPair">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8" name="Straight Arrow Connector 7">
            <a:extLst>
              <a:ext uri="{FF2B5EF4-FFF2-40B4-BE49-F238E27FC236}">
                <a16:creationId xmlns:a16="http://schemas.microsoft.com/office/drawing/2014/main" id="{60879FB5-A4EB-44C3-A36B-DEFB9861A0E7}"/>
              </a:ext>
            </a:extLst>
          </p:cNvPr>
          <p:cNvCxnSpPr>
            <a:cxnSpLocks/>
          </p:cNvCxnSpPr>
          <p:nvPr/>
        </p:nvCxnSpPr>
        <p:spPr>
          <a:xfrm>
            <a:off x="1144528" y="2863263"/>
            <a:ext cx="648323" cy="828952"/>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6903FA-7AD0-48D8-997F-F00F1D229623}"/>
              </a:ext>
            </a:extLst>
          </p:cNvPr>
          <p:cNvCxnSpPr>
            <a:cxnSpLocks/>
          </p:cNvCxnSpPr>
          <p:nvPr/>
        </p:nvCxnSpPr>
        <p:spPr>
          <a:xfrm flipH="1">
            <a:off x="5654429" y="1779169"/>
            <a:ext cx="374182" cy="132053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0B6150-B1C2-4F90-8021-9AB1F6536BD9}"/>
              </a:ext>
            </a:extLst>
          </p:cNvPr>
          <p:cNvCxnSpPr>
            <a:cxnSpLocks/>
          </p:cNvCxnSpPr>
          <p:nvPr/>
        </p:nvCxnSpPr>
        <p:spPr>
          <a:xfrm flipH="1">
            <a:off x="9183535" y="1953374"/>
            <a:ext cx="428935" cy="379746"/>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 Placeholder 14">
            <a:extLst>
              <a:ext uri="{FF2B5EF4-FFF2-40B4-BE49-F238E27FC236}">
                <a16:creationId xmlns:a16="http://schemas.microsoft.com/office/drawing/2014/main" id="{16EE730E-F038-4EF6-8771-CF480E10BE97}"/>
              </a:ext>
            </a:extLst>
          </p:cNvPr>
          <p:cNvSpPr txBox="1">
            <a:spLocks/>
          </p:cNvSpPr>
          <p:nvPr/>
        </p:nvSpPr>
        <p:spPr>
          <a:xfrm>
            <a:off x="5497421" y="1012142"/>
            <a:ext cx="2038644"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b="1" dirty="0">
                <a:latin typeface="Segoe UI Light" panose="020B0502040204020203" pitchFamily="34" charset="0"/>
                <a:cs typeface="Segoe UI Light" panose="020B0502040204020203" pitchFamily="34" charset="0"/>
              </a:rPr>
              <a:t>Data stores for metrics and logs</a:t>
            </a:r>
            <a:endParaRPr lang="en-US" dirty="0">
              <a:latin typeface="Segoe UI Light" panose="020B0502040204020203" pitchFamily="34" charset="0"/>
              <a:cs typeface="Segoe UI Light" panose="020B0502040204020203" pitchFamily="34" charset="0"/>
            </a:endParaRPr>
          </a:p>
        </p:txBody>
      </p:sp>
      <p:sp>
        <p:nvSpPr>
          <p:cNvPr id="23" name="Text Placeholder 14">
            <a:extLst>
              <a:ext uri="{FF2B5EF4-FFF2-40B4-BE49-F238E27FC236}">
                <a16:creationId xmlns:a16="http://schemas.microsoft.com/office/drawing/2014/main" id="{CF2F5775-DE6C-43B8-9BBD-8BAF38CEC4E0}"/>
              </a:ext>
            </a:extLst>
          </p:cNvPr>
          <p:cNvSpPr txBox="1">
            <a:spLocks/>
          </p:cNvSpPr>
          <p:nvPr/>
        </p:nvSpPr>
        <p:spPr>
          <a:xfrm>
            <a:off x="9723820" y="1271182"/>
            <a:ext cx="2038644" cy="923330"/>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b="1" dirty="0">
                <a:latin typeface="Segoe UI Light" panose="020B0502040204020203" pitchFamily="34" charset="0"/>
                <a:cs typeface="Segoe UI Light" panose="020B0502040204020203" pitchFamily="34" charset="0"/>
              </a:rPr>
              <a:t>Analysis, alerting, and streaming to external systems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0448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95095" y="3632002"/>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48775" y="548534"/>
            <a:ext cx="11306469" cy="443198"/>
          </a:xfrm>
        </p:spPr>
        <p:txBody>
          <a:bodyPr vert="horz" wrap="square" lIns="0" tIns="0" rIns="0" bIns="0" rtlCol="0" anchor="t">
            <a:spAutoFit/>
          </a:bodyPr>
          <a:lstStyle/>
          <a:p>
            <a:r>
              <a:rPr lang="en-US" dirty="0">
                <a:latin typeface="+mn-lt"/>
                <a:cs typeface="Segoe UI Light" panose="020B0502040204020203" pitchFamily="34" charset="0"/>
              </a:rPr>
              <a:t>Compare Azure Monitor Metrics and Logs</a:t>
            </a:r>
          </a:p>
        </p:txBody>
      </p:sp>
      <p:pic>
        <p:nvPicPr>
          <p:cNvPr id="4" name="Graphic 3">
            <a:extLst>
              <a:ext uri="{FF2B5EF4-FFF2-40B4-BE49-F238E27FC236}">
                <a16:creationId xmlns:a16="http://schemas.microsoft.com/office/drawing/2014/main" id="{CA83C49D-AE79-4F80-907E-251B7C42B1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305" y="4959739"/>
            <a:ext cx="1147769" cy="1147769"/>
          </a:xfrm>
          <a:prstGeom prst="rect">
            <a:avLst/>
          </a:prstGeom>
        </p:spPr>
      </p:pic>
      <p:graphicFrame>
        <p:nvGraphicFramePr>
          <p:cNvPr id="2" name="Table 4">
            <a:extLst>
              <a:ext uri="{FF2B5EF4-FFF2-40B4-BE49-F238E27FC236}">
                <a16:creationId xmlns:a16="http://schemas.microsoft.com/office/drawing/2014/main" id="{8B3D2226-0E1B-45D5-B267-1225EC4F0CDE}"/>
              </a:ext>
            </a:extLst>
          </p:cNvPr>
          <p:cNvGraphicFramePr>
            <a:graphicFrameLocks noGrp="1"/>
          </p:cNvGraphicFramePr>
          <p:nvPr>
            <p:extLst>
              <p:ext uri="{D42A27DB-BD31-4B8C-83A1-F6EECF244321}">
                <p14:modId xmlns:p14="http://schemas.microsoft.com/office/powerpoint/2010/main" val="4208415966"/>
              </p:ext>
            </p:extLst>
          </p:nvPr>
        </p:nvGraphicFramePr>
        <p:xfrm>
          <a:off x="712927" y="1122216"/>
          <a:ext cx="10915414" cy="5086080"/>
        </p:xfrm>
        <a:graphic>
          <a:graphicData uri="http://schemas.openxmlformats.org/drawingml/2006/table">
            <a:tbl>
              <a:tblPr firstRow="1" firstCol="1" bandRow="1">
                <a:tableStyleId>{00A15C55-8517-42AA-B614-E9B94910E393}</a:tableStyleId>
              </a:tblPr>
              <a:tblGrid>
                <a:gridCol w="1663819">
                  <a:extLst>
                    <a:ext uri="{9D8B030D-6E8A-4147-A177-3AD203B41FA5}">
                      <a16:colId xmlns:a16="http://schemas.microsoft.com/office/drawing/2014/main" val="444085070"/>
                    </a:ext>
                  </a:extLst>
                </a:gridCol>
                <a:gridCol w="4651902">
                  <a:extLst>
                    <a:ext uri="{9D8B030D-6E8A-4147-A177-3AD203B41FA5}">
                      <a16:colId xmlns:a16="http://schemas.microsoft.com/office/drawing/2014/main" val="2798111666"/>
                    </a:ext>
                  </a:extLst>
                </a:gridCol>
                <a:gridCol w="4599693">
                  <a:extLst>
                    <a:ext uri="{9D8B030D-6E8A-4147-A177-3AD203B41FA5}">
                      <a16:colId xmlns:a16="http://schemas.microsoft.com/office/drawing/2014/main" val="1755214590"/>
                    </a:ext>
                  </a:extLst>
                </a:gridCol>
              </a:tblGrid>
              <a:tr h="353721">
                <a:tc>
                  <a:txBody>
                    <a:bodyPr/>
                    <a:lstStyle/>
                    <a:p>
                      <a:r>
                        <a:rPr lang="en-US" sz="1600" dirty="0"/>
                        <a:t>Attribute</a:t>
                      </a:r>
                    </a:p>
                  </a:txBody>
                  <a:tcPr marL="89642" marR="89642" marT="44821" marB="44821"/>
                </a:tc>
                <a:tc>
                  <a:txBody>
                    <a:bodyPr/>
                    <a:lstStyle/>
                    <a:p>
                      <a:r>
                        <a:rPr lang="en-US" sz="1600" dirty="0"/>
                        <a:t>Metrics</a:t>
                      </a:r>
                    </a:p>
                  </a:txBody>
                  <a:tcPr marL="89642" marR="89642" marT="44821" marB="44821"/>
                </a:tc>
                <a:tc>
                  <a:txBody>
                    <a:bodyPr/>
                    <a:lstStyle/>
                    <a:p>
                      <a:r>
                        <a:rPr lang="en-US" sz="1600" dirty="0"/>
                        <a:t>Logs</a:t>
                      </a:r>
                    </a:p>
                  </a:txBody>
                  <a:tcPr marL="89642" marR="89642" marT="44821" marB="44821"/>
                </a:tc>
                <a:extLst>
                  <a:ext uri="{0D108BD9-81ED-4DB2-BD59-A6C34878D82A}">
                    <a16:rowId xmlns:a16="http://schemas.microsoft.com/office/drawing/2014/main" val="1139184485"/>
                  </a:ext>
                </a:extLst>
              </a:tr>
              <a:tr h="868224">
                <a:tc>
                  <a:txBody>
                    <a:bodyPr/>
                    <a:lstStyle/>
                    <a:p>
                      <a:r>
                        <a:rPr lang="en-US" sz="1600" dirty="0"/>
                        <a:t>Benefits</a:t>
                      </a:r>
                    </a:p>
                  </a:txBody>
                  <a:tcPr marL="89642" marR="89642" marT="44821" marB="44821"/>
                </a:tc>
                <a:tc>
                  <a:txBody>
                    <a:bodyPr/>
                    <a:lstStyle/>
                    <a:p>
                      <a:r>
                        <a:rPr lang="en-US" sz="1600" dirty="0"/>
                        <a:t>Lightweight and capable of near-real time scenarios such as alerting. Ideal for fast detection of issues</a:t>
                      </a:r>
                    </a:p>
                  </a:txBody>
                  <a:tcPr marL="89642" marR="89642" marT="44821" marB="44821"/>
                </a:tc>
                <a:tc>
                  <a:txBody>
                    <a:bodyPr/>
                    <a:lstStyle/>
                    <a:p>
                      <a:r>
                        <a:rPr lang="en-US" sz="1600" dirty="0"/>
                        <a:t>Analyzed with rich query language ideal for deep analysis and identifying root cause </a:t>
                      </a:r>
                    </a:p>
                  </a:txBody>
                  <a:tcPr marL="89642" marR="89642" marT="44821" marB="44821"/>
                </a:tc>
                <a:extLst>
                  <a:ext uri="{0D108BD9-81ED-4DB2-BD59-A6C34878D82A}">
                    <a16:rowId xmlns:a16="http://schemas.microsoft.com/office/drawing/2014/main" val="2558985943"/>
                  </a:ext>
                </a:extLst>
              </a:tr>
              <a:tr h="391237">
                <a:tc>
                  <a:txBody>
                    <a:bodyPr/>
                    <a:lstStyle/>
                    <a:p>
                      <a:r>
                        <a:rPr lang="en-US" sz="1600" dirty="0"/>
                        <a:t>Data</a:t>
                      </a:r>
                    </a:p>
                  </a:txBody>
                  <a:tcPr marL="89642" marR="89642" marT="44821" marB="44821"/>
                </a:tc>
                <a:tc>
                  <a:txBody>
                    <a:bodyPr/>
                    <a:lstStyle/>
                    <a:p>
                      <a:r>
                        <a:rPr lang="en-US" sz="1600" dirty="0"/>
                        <a:t>Numerical values only</a:t>
                      </a:r>
                    </a:p>
                  </a:txBody>
                  <a:tcPr marL="89642" marR="89642" marT="44821" marB="44821"/>
                </a:tc>
                <a:tc>
                  <a:txBody>
                    <a:bodyPr/>
                    <a:lstStyle/>
                    <a:p>
                      <a:r>
                        <a:rPr lang="en-US" sz="1600" dirty="0"/>
                        <a:t>Text or numeric data</a:t>
                      </a:r>
                    </a:p>
                  </a:txBody>
                  <a:tcPr marL="89642" marR="89642" marT="44821" marB="44821"/>
                </a:tc>
                <a:extLst>
                  <a:ext uri="{0D108BD9-81ED-4DB2-BD59-A6C34878D82A}">
                    <a16:rowId xmlns:a16="http://schemas.microsoft.com/office/drawing/2014/main" val="1102668888"/>
                  </a:ext>
                </a:extLst>
              </a:tr>
              <a:tr h="1125476">
                <a:tc>
                  <a:txBody>
                    <a:bodyPr/>
                    <a:lstStyle/>
                    <a:p>
                      <a:r>
                        <a:rPr lang="en-US" sz="1600" dirty="0"/>
                        <a:t>Structure</a:t>
                      </a:r>
                    </a:p>
                  </a:txBody>
                  <a:tcPr marL="89642" marR="89642" marT="44821" marB="44821"/>
                </a:tc>
                <a:tc>
                  <a:txBody>
                    <a:bodyPr/>
                    <a:lstStyle/>
                    <a:p>
                      <a:r>
                        <a:rPr lang="en-US" sz="1600" dirty="0"/>
                        <a:t>Standard set of properties including sample time, resource being monitored, a numeric value. Some metrics include multiple dimensions for future definition.</a:t>
                      </a:r>
                    </a:p>
                  </a:txBody>
                  <a:tcPr marL="89642" marR="89642" marT="44821" marB="44821"/>
                </a:tc>
                <a:tc>
                  <a:txBody>
                    <a:bodyPr/>
                    <a:lstStyle/>
                    <a:p>
                      <a:r>
                        <a:rPr lang="en-US" sz="1600" dirty="0"/>
                        <a:t>Unique set of properties depending on the log type</a:t>
                      </a:r>
                    </a:p>
                  </a:txBody>
                  <a:tcPr marL="89642" marR="89642" marT="44821" marB="44821"/>
                </a:tc>
                <a:extLst>
                  <a:ext uri="{0D108BD9-81ED-4DB2-BD59-A6C34878D82A}">
                    <a16:rowId xmlns:a16="http://schemas.microsoft.com/office/drawing/2014/main" val="3930561416"/>
                  </a:ext>
                </a:extLst>
              </a:tr>
              <a:tr h="610973">
                <a:tc>
                  <a:txBody>
                    <a:bodyPr/>
                    <a:lstStyle/>
                    <a:p>
                      <a:r>
                        <a:rPr lang="en-US" sz="1600" dirty="0"/>
                        <a:t>Collection</a:t>
                      </a:r>
                    </a:p>
                  </a:txBody>
                  <a:tcPr marL="89642" marR="89642" marT="44821" marB="44821"/>
                </a:tc>
                <a:tc>
                  <a:txBody>
                    <a:bodyPr/>
                    <a:lstStyle/>
                    <a:p>
                      <a:r>
                        <a:rPr lang="en-US" sz="1600" dirty="0"/>
                        <a:t>Collected at regular intervals.</a:t>
                      </a:r>
                    </a:p>
                  </a:txBody>
                  <a:tcPr marL="89642" marR="89642" marT="44821" marB="44821"/>
                </a:tc>
                <a:tc>
                  <a:txBody>
                    <a:bodyPr/>
                    <a:lstStyle/>
                    <a:p>
                      <a:r>
                        <a:rPr lang="en-US" sz="1600" dirty="0"/>
                        <a:t>May be collected sporadically as events trigger a record to be created.</a:t>
                      </a:r>
                    </a:p>
                  </a:txBody>
                  <a:tcPr marL="89642" marR="89642" marT="44821" marB="44821"/>
                </a:tc>
                <a:extLst>
                  <a:ext uri="{0D108BD9-81ED-4DB2-BD59-A6C34878D82A}">
                    <a16:rowId xmlns:a16="http://schemas.microsoft.com/office/drawing/2014/main" val="1158152883"/>
                  </a:ext>
                </a:extLst>
              </a:tr>
              <a:tr h="610973">
                <a:tc>
                  <a:txBody>
                    <a:bodyPr/>
                    <a:lstStyle/>
                    <a:p>
                      <a:r>
                        <a:rPr lang="en-US" sz="1600" dirty="0"/>
                        <a:t>View in Azure Portal</a:t>
                      </a:r>
                    </a:p>
                  </a:txBody>
                  <a:tcPr marL="89642" marR="89642" marT="44821" marB="44821"/>
                </a:tc>
                <a:tc>
                  <a:txBody>
                    <a:bodyPr/>
                    <a:lstStyle/>
                    <a:p>
                      <a:r>
                        <a:rPr lang="en-US" sz="1600" dirty="0"/>
                        <a:t>Metrics Explorer</a:t>
                      </a:r>
                    </a:p>
                  </a:txBody>
                  <a:tcPr marL="89642" marR="89642" marT="44821" marB="44821"/>
                </a:tc>
                <a:tc>
                  <a:txBody>
                    <a:bodyPr/>
                    <a:lstStyle/>
                    <a:p>
                      <a:r>
                        <a:rPr lang="en-US" sz="1600" dirty="0"/>
                        <a:t>Log Analytics</a:t>
                      </a:r>
                    </a:p>
                  </a:txBody>
                  <a:tcPr marL="89642" marR="89642" marT="44821" marB="44821"/>
                </a:tc>
                <a:extLst>
                  <a:ext uri="{0D108BD9-81ED-4DB2-BD59-A6C34878D82A}">
                    <a16:rowId xmlns:a16="http://schemas.microsoft.com/office/drawing/2014/main" val="2066475600"/>
                  </a:ext>
                </a:extLst>
              </a:tr>
              <a:tr h="1125476">
                <a:tc>
                  <a:txBody>
                    <a:bodyPr/>
                    <a:lstStyle/>
                    <a:p>
                      <a:r>
                        <a:rPr lang="en-US" sz="1600" dirty="0"/>
                        <a:t>Data Source Include</a:t>
                      </a:r>
                    </a:p>
                  </a:txBody>
                  <a:tcPr marL="89642" marR="89642" marT="44821" marB="44821"/>
                </a:tc>
                <a:tc>
                  <a:txBody>
                    <a:bodyPr/>
                    <a:lstStyle/>
                    <a:p>
                      <a:r>
                        <a:rPr lang="en-US" sz="1600" dirty="0"/>
                        <a:t>Platform metrics collected from Azure resources. Applications monitored by Applications Insights. Custom defined by application or API</a:t>
                      </a:r>
                    </a:p>
                  </a:txBody>
                  <a:tcPr marL="89642" marR="89642" marT="44821" marB="44821"/>
                </a:tc>
                <a:tc>
                  <a:txBody>
                    <a:bodyPr/>
                    <a:lstStyle/>
                    <a:p>
                      <a:r>
                        <a:rPr lang="en-US" sz="1600" dirty="0"/>
                        <a:t>Application and resource logs. Monitoring solutions. Agents and VM extensions. Application request and exceptions. Azure Security Center. Data Collector. API.</a:t>
                      </a:r>
                    </a:p>
                  </a:txBody>
                  <a:tcPr marL="89642" marR="89642" marT="44821" marB="44821"/>
                </a:tc>
                <a:extLst>
                  <a:ext uri="{0D108BD9-81ED-4DB2-BD59-A6C34878D82A}">
                    <a16:rowId xmlns:a16="http://schemas.microsoft.com/office/drawing/2014/main" val="1605077362"/>
                  </a:ext>
                </a:extLst>
              </a:tr>
            </a:tbl>
          </a:graphicData>
        </a:graphic>
      </p:graphicFrame>
    </p:spTree>
    <p:extLst>
      <p:ext uri="{BB962C8B-B14F-4D97-AF65-F5344CB8AC3E}">
        <p14:creationId xmlns:p14="http://schemas.microsoft.com/office/powerpoint/2010/main" val="24908671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Monitor in a Log Analytics Workspace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8266" y="1190889"/>
            <a:ext cx="10788423" cy="1954381"/>
          </a:xfrm>
        </p:spPr>
        <p:txBody>
          <a:bodyPr/>
          <a:lstStyle/>
          <a:p>
            <a:r>
              <a:rPr lang="en-US" dirty="0">
                <a:latin typeface="Segoe UI Light" panose="020B0502040204020203" pitchFamily="34" charset="0"/>
                <a:cs typeface="Segoe UI Light" panose="020B0502040204020203" pitchFamily="34" charset="0"/>
              </a:rPr>
              <a:t>Log data from Azure Monitor in a Log Analytics workspace</a:t>
            </a:r>
          </a:p>
          <a:p>
            <a:r>
              <a:rPr lang="en-US" dirty="0">
                <a:latin typeface="Segoe UI Light" panose="020B0502040204020203" pitchFamily="34" charset="0"/>
                <a:cs typeface="Segoe UI Light" panose="020B0502040204020203" pitchFamily="34" charset="0"/>
              </a:rPr>
              <a:t>Time-stamped logs about changes made to resources</a:t>
            </a:r>
          </a:p>
          <a:p>
            <a:r>
              <a:rPr lang="en-US" dirty="0">
                <a:latin typeface="Segoe UI Light" panose="020B0502040204020203" pitchFamily="34" charset="0"/>
                <a:cs typeface="Segoe UI Light" panose="020B0502040204020203" pitchFamily="34" charset="0"/>
              </a:rPr>
              <a:t>Data is organized into records, with different properties</a:t>
            </a:r>
          </a:p>
          <a:p>
            <a:r>
              <a:rPr lang="en-US" dirty="0">
                <a:latin typeface="Segoe UI Light" panose="020B0502040204020203" pitchFamily="34" charset="0"/>
                <a:cs typeface="Segoe UI Light" panose="020B0502040204020203" pitchFamily="34" charset="0"/>
              </a:rPr>
              <a:t>Logs can include numeric values and text data</a:t>
            </a:r>
          </a:p>
        </p:txBody>
      </p:sp>
      <p:pic>
        <p:nvPicPr>
          <p:cNvPr id="4" name="Picture 3">
            <a:hlinkClick r:id="rId3"/>
            <a:extLst>
              <a:ext uri="{FF2B5EF4-FFF2-40B4-BE49-F238E27FC236}">
                <a16:creationId xmlns:a16="http://schemas.microsoft.com/office/drawing/2014/main" id="{76E31A01-6099-4DC7-A6AC-A36CD5CC4368}"/>
              </a:ext>
            </a:extLst>
          </p:cNvPr>
          <p:cNvPicPr>
            <a:picLocks noChangeAspect="1"/>
          </p:cNvPicPr>
          <p:nvPr/>
        </p:nvPicPr>
        <p:blipFill>
          <a:blip r:embed="rId4"/>
          <a:stretch>
            <a:fillRect/>
          </a:stretch>
        </p:blipFill>
        <p:spPr>
          <a:xfrm>
            <a:off x="418643" y="3604436"/>
            <a:ext cx="11027025" cy="2564727"/>
          </a:xfrm>
          <a:prstGeom prst="rect">
            <a:avLst/>
          </a:prstGeom>
        </p:spPr>
      </p:pic>
    </p:spTree>
    <p:extLst>
      <p:ext uri="{BB962C8B-B14F-4D97-AF65-F5344CB8AC3E}">
        <p14:creationId xmlns:p14="http://schemas.microsoft.com/office/powerpoint/2010/main" val="15328939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Sentinel</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0936" y="1542976"/>
            <a:ext cx="3599260" cy="3877985"/>
          </a:xfrm>
        </p:spPr>
        <p:txBody>
          <a:bodyPr/>
          <a:lstStyle/>
          <a:p>
            <a:pPr>
              <a:spcAft>
                <a:spcPts val="2400"/>
              </a:spcAft>
            </a:pPr>
            <a:r>
              <a:rPr lang="en-US" sz="2200" dirty="0">
                <a:latin typeface="Segoe UI Light" panose="020B0502040204020203" pitchFamily="34" charset="0"/>
                <a:cs typeface="Segoe UI Light" panose="020B0502040204020203" pitchFamily="34" charset="0"/>
              </a:rPr>
              <a:t>Built-in threat intelligence for detection and investigation</a:t>
            </a:r>
          </a:p>
          <a:p>
            <a:pPr>
              <a:spcAft>
                <a:spcPts val="2400"/>
              </a:spcAft>
            </a:pPr>
            <a:r>
              <a:rPr lang="en-US" sz="2200" dirty="0">
                <a:latin typeface="Segoe UI Light" panose="020B0502040204020203" pitchFamily="34" charset="0"/>
                <a:cs typeface="Segoe UI Light" panose="020B0502040204020203" pitchFamily="34" charset="0"/>
              </a:rPr>
              <a:t>Collects data on the devices, users, infrastructure, and applications </a:t>
            </a:r>
          </a:p>
          <a:p>
            <a:pPr>
              <a:spcAft>
                <a:spcPts val="2400"/>
              </a:spcAft>
            </a:pPr>
            <a:r>
              <a:rPr lang="en-US" sz="2200" dirty="0">
                <a:latin typeface="Segoe UI Light" panose="020B0502040204020203" pitchFamily="34" charset="0"/>
                <a:cs typeface="Segoe UI Light" panose="020B0502040204020203" pitchFamily="34" charset="0"/>
              </a:rPr>
              <a:t>Cloud and on-prem monitoring/management </a:t>
            </a:r>
          </a:p>
          <a:p>
            <a:pPr>
              <a:spcAft>
                <a:spcPts val="2400"/>
              </a:spcAft>
            </a:pPr>
            <a:r>
              <a:rPr lang="en-US" sz="2200" dirty="0">
                <a:latin typeface="Segoe UI Light" panose="020B0502040204020203" pitchFamily="34" charset="0"/>
                <a:cs typeface="Segoe UI Light" panose="020B0502040204020203" pitchFamily="34" charset="0"/>
              </a:rPr>
              <a:t>Investigates threats using AI</a:t>
            </a:r>
          </a:p>
        </p:txBody>
      </p:sp>
      <p:pic>
        <p:nvPicPr>
          <p:cNvPr id="4" name="Picture 3">
            <a:hlinkClick r:id="rId3"/>
            <a:extLst>
              <a:ext uri="{FF2B5EF4-FFF2-40B4-BE49-F238E27FC236}">
                <a16:creationId xmlns:a16="http://schemas.microsoft.com/office/drawing/2014/main" id="{E1A5CB5C-D13B-4577-B9C0-F6C7433911EF}"/>
              </a:ext>
            </a:extLst>
          </p:cNvPr>
          <p:cNvPicPr>
            <a:picLocks noChangeAspect="1"/>
          </p:cNvPicPr>
          <p:nvPr/>
        </p:nvPicPr>
        <p:blipFill>
          <a:blip r:embed="rId4"/>
          <a:stretch>
            <a:fillRect/>
          </a:stretch>
        </p:blipFill>
        <p:spPr>
          <a:xfrm>
            <a:off x="4328597" y="1078754"/>
            <a:ext cx="7534201" cy="4700492"/>
          </a:xfrm>
          <a:prstGeom prst="rect">
            <a:avLst/>
          </a:prstGeom>
        </p:spPr>
      </p:pic>
      <p:sp>
        <p:nvSpPr>
          <p:cNvPr id="6" name="TextBox 5">
            <a:extLst>
              <a:ext uri="{FF2B5EF4-FFF2-40B4-BE49-F238E27FC236}">
                <a16:creationId xmlns:a16="http://schemas.microsoft.com/office/drawing/2014/main" id="{FC98EC72-7268-4C12-908C-2AD58A82E04E}"/>
              </a:ext>
            </a:extLst>
          </p:cNvPr>
          <p:cNvSpPr txBox="1"/>
          <p:nvPr/>
        </p:nvSpPr>
        <p:spPr>
          <a:xfrm>
            <a:off x="3461908" y="6237174"/>
            <a:ext cx="6718916" cy="362072"/>
          </a:xfrm>
          <a:prstGeom prst="rect">
            <a:avLst/>
          </a:prstGeom>
          <a:noFill/>
        </p:spPr>
        <p:txBody>
          <a:bodyPr wrap="square">
            <a:spAutoFit/>
          </a:bodyPr>
          <a:lstStyle/>
          <a:p>
            <a:r>
              <a:rPr lang="en-US" sz="1765" b="1" dirty="0">
                <a:solidFill>
                  <a:srgbClr val="171717"/>
                </a:solidFill>
                <a:latin typeface="Segoe UI" panose="020B0502040204020203" pitchFamily="34" charset="0"/>
              </a:rPr>
              <a:t>Security information event management (SIEM)</a:t>
            </a:r>
            <a:r>
              <a:rPr lang="en-US" sz="1765" dirty="0">
                <a:solidFill>
                  <a:srgbClr val="171717"/>
                </a:solidFill>
                <a:latin typeface="Segoe UI" panose="020B0502040204020203" pitchFamily="34" charset="0"/>
              </a:rPr>
              <a:t> </a:t>
            </a:r>
            <a:endParaRPr lang="en-US" sz="1765" dirty="0"/>
          </a:p>
        </p:txBody>
      </p:sp>
    </p:spTree>
    <p:extLst>
      <p:ext uri="{BB962C8B-B14F-4D97-AF65-F5344CB8AC3E}">
        <p14:creationId xmlns:p14="http://schemas.microsoft.com/office/powerpoint/2010/main" val="37426713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95893" y="448194"/>
            <a:ext cx="11306469" cy="403079"/>
          </a:xfrm>
        </p:spPr>
        <p:txBody>
          <a:bodyPr/>
          <a:lstStyle/>
          <a:p>
            <a:r>
              <a:rPr lang="en-US" dirty="0">
                <a:latin typeface="+mn-lt"/>
                <a:cs typeface="Segoe UI Light" panose="020B0502040204020203" pitchFamily="34" charset="0"/>
              </a:rPr>
              <a:t>Azure Security Center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8046" y="1335778"/>
            <a:ext cx="10580634" cy="1588961"/>
          </a:xfrm>
        </p:spPr>
        <p:txBody>
          <a:bodyPr/>
          <a:lstStyle/>
          <a:p>
            <a:pPr>
              <a:spcAft>
                <a:spcPts val="1176"/>
              </a:spcAft>
            </a:pPr>
            <a:r>
              <a:rPr lang="en-US" sz="2353" dirty="0">
                <a:latin typeface="Segoe UI Light" panose="020B0502040204020203" pitchFamily="34" charset="0"/>
                <a:cs typeface="Segoe UI Light" panose="020B0502040204020203" pitchFamily="34" charset="0"/>
              </a:rPr>
              <a:t>Manages infrastructure security from a centralized location</a:t>
            </a:r>
          </a:p>
          <a:p>
            <a:pPr>
              <a:spcAft>
                <a:spcPts val="1176"/>
              </a:spcAft>
            </a:pPr>
            <a:r>
              <a:rPr lang="en-US" sz="2353" dirty="0">
                <a:latin typeface="Segoe UI Light" panose="020B0502040204020203" pitchFamily="34" charset="0"/>
                <a:cs typeface="Segoe UI Light" panose="020B0502040204020203" pitchFamily="34" charset="0"/>
              </a:rPr>
              <a:t>Monitors security of workloads on-premises or in the cloud</a:t>
            </a:r>
          </a:p>
          <a:p>
            <a:pPr>
              <a:spcAft>
                <a:spcPts val="1176"/>
              </a:spcAft>
            </a:pPr>
            <a:r>
              <a:rPr lang="en-US" sz="2353" dirty="0">
                <a:latin typeface="Segoe UI Light" panose="020B0502040204020203" pitchFamily="34" charset="0"/>
                <a:cs typeface="Segoe UI Light" panose="020B0502040204020203" pitchFamily="34" charset="0"/>
              </a:rPr>
              <a:t>Monitors the health of resources and implements recommendations</a:t>
            </a:r>
          </a:p>
        </p:txBody>
      </p:sp>
      <p:pic>
        <p:nvPicPr>
          <p:cNvPr id="5" name="Picture 4">
            <a:hlinkClick r:id="rId3"/>
            <a:extLst>
              <a:ext uri="{FF2B5EF4-FFF2-40B4-BE49-F238E27FC236}">
                <a16:creationId xmlns:a16="http://schemas.microsoft.com/office/drawing/2014/main" id="{DCD62ACD-2688-40D2-8964-4BD1C3C4931B}"/>
              </a:ext>
            </a:extLst>
          </p:cNvPr>
          <p:cNvPicPr>
            <a:picLocks noChangeAspect="1"/>
          </p:cNvPicPr>
          <p:nvPr/>
        </p:nvPicPr>
        <p:blipFill>
          <a:blip r:embed="rId4"/>
          <a:stretch>
            <a:fillRect/>
          </a:stretch>
        </p:blipFill>
        <p:spPr>
          <a:xfrm>
            <a:off x="533107" y="3324183"/>
            <a:ext cx="8639419" cy="3122838"/>
          </a:xfrm>
          <a:prstGeom prst="rect">
            <a:avLst/>
          </a:prstGeom>
        </p:spPr>
      </p:pic>
    </p:spTree>
    <p:extLst>
      <p:ext uri="{BB962C8B-B14F-4D97-AF65-F5344CB8AC3E}">
        <p14:creationId xmlns:p14="http://schemas.microsoft.com/office/powerpoint/2010/main" val="22764564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Demonstration - Monitor Azure Resources with Azure Monitor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07140" y="1187657"/>
            <a:ext cx="10652926" cy="1931048"/>
          </a:xfrm>
        </p:spPr>
        <p:txBody>
          <a:bodyPr/>
          <a:lstStyle/>
          <a:p>
            <a:r>
              <a:rPr lang="en-US" sz="2353" dirty="0">
                <a:latin typeface="Segoe UI Light" panose="020B0502040204020203" pitchFamily="34" charset="0"/>
                <a:cs typeface="Segoe UI Light" panose="020B0502040204020203" pitchFamily="34" charset="0"/>
              </a:rPr>
              <a:t>This demonstration provides a walkthrough of the data that's automatically collected for a resource and how to view it in the Azure portal for a resource</a:t>
            </a:r>
          </a:p>
          <a:p>
            <a:endParaRPr lang="en-US" sz="2745" dirty="0">
              <a:latin typeface="Segoe UI Light" panose="020B0502040204020203" pitchFamily="34" charset="0"/>
              <a:cs typeface="Segoe UI Light"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B7635AB4-5569-4A0D-AD50-BD55CE7868B4}"/>
              </a:ext>
            </a:extLst>
          </p:cNvPr>
          <p:cNvPicPr>
            <a:picLocks noChangeAspect="1"/>
          </p:cNvPicPr>
          <p:nvPr/>
        </p:nvPicPr>
        <p:blipFill>
          <a:blip r:embed="rId3"/>
          <a:stretch>
            <a:fillRect/>
          </a:stretch>
        </p:blipFill>
        <p:spPr>
          <a:xfrm>
            <a:off x="647832" y="2392805"/>
            <a:ext cx="9442466" cy="4033801"/>
          </a:xfrm>
          <a:prstGeom prst="rect">
            <a:avLst/>
          </a:prstGeom>
        </p:spPr>
      </p:pic>
    </p:spTree>
    <p:extLst>
      <p:ext uri="{BB962C8B-B14F-4D97-AF65-F5344CB8AC3E}">
        <p14:creationId xmlns:p14="http://schemas.microsoft.com/office/powerpoint/2010/main" val="42282186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Demonstration - Collect and Analyze Resource Logs for Azure Resources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80950" y="1868023"/>
            <a:ext cx="7337118" cy="1954381"/>
          </a:xfrm>
        </p:spPr>
        <p:txBody>
          <a:bodyPr/>
          <a:lstStyle/>
          <a:p>
            <a:r>
              <a:rPr lang="en-US" dirty="0">
                <a:latin typeface="Segoe UI Light" panose="020B0502040204020203" pitchFamily="34" charset="0"/>
                <a:cs typeface="Segoe UI Light" panose="020B0502040204020203" pitchFamily="34" charset="0"/>
              </a:rPr>
              <a:t>In this demonstration, you see how to:</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Create a Log Analytics workspace in Azure Monitor</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Create a diagnostic setting to collect resource logs</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Create a simple log query to analyze logs</a:t>
            </a:r>
          </a:p>
        </p:txBody>
      </p:sp>
      <p:pic>
        <p:nvPicPr>
          <p:cNvPr id="3" name="Picture 2">
            <a:extLst>
              <a:ext uri="{FF2B5EF4-FFF2-40B4-BE49-F238E27FC236}">
                <a16:creationId xmlns:a16="http://schemas.microsoft.com/office/drawing/2014/main" id="{C1A5E094-794A-45E1-B8CA-4AB031AF8FFB}"/>
              </a:ext>
            </a:extLst>
          </p:cNvPr>
          <p:cNvPicPr>
            <a:picLocks noChangeAspect="1"/>
          </p:cNvPicPr>
          <p:nvPr/>
        </p:nvPicPr>
        <p:blipFill>
          <a:blip r:embed="rId3"/>
          <a:stretch>
            <a:fillRect/>
          </a:stretch>
        </p:blipFill>
        <p:spPr>
          <a:xfrm>
            <a:off x="6560290" y="3585260"/>
            <a:ext cx="5080640" cy="2636052"/>
          </a:xfrm>
          <a:prstGeom prst="rect">
            <a:avLst/>
          </a:prstGeom>
        </p:spPr>
      </p:pic>
    </p:spTree>
    <p:extLst>
      <p:ext uri="{BB962C8B-B14F-4D97-AF65-F5344CB8AC3E}">
        <p14:creationId xmlns:p14="http://schemas.microsoft.com/office/powerpoint/2010/main" val="14239721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454332"/>
            <a:ext cx="11306469" cy="402302"/>
          </a:xfrm>
        </p:spPr>
        <p:txBody>
          <a:bodyPr/>
          <a:lstStyle/>
          <a:p>
            <a:r>
              <a:rPr lang="en-US" dirty="0">
                <a:latin typeface="+mn-lt"/>
                <a:cs typeface="Segoe UI Light" panose="020B0502040204020203" pitchFamily="34" charset="0"/>
              </a:rPr>
              <a:t>Demonstration - Collect and Analyze Activity Logs in Azure Monitor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0934" y="1414966"/>
            <a:ext cx="9843252" cy="830997"/>
          </a:xfrm>
        </p:spPr>
        <p:txBody>
          <a:bodyPr/>
          <a:lstStyle/>
          <a:p>
            <a:r>
              <a:rPr lang="en-US" dirty="0">
                <a:latin typeface="Segoe UI Light" panose="020B0502040204020203" pitchFamily="34" charset="0"/>
                <a:cs typeface="Segoe UI Light" panose="020B0502040204020203" pitchFamily="34" charset="0"/>
              </a:rPr>
              <a:t>This demonstration shows how to configure Azure Activity logs to be sent to a Log Analytics workspace</a:t>
            </a:r>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CC74B6E-FFF1-4AF4-95C6-FFBB3C4D2801}"/>
              </a:ext>
            </a:extLst>
          </p:cNvPr>
          <p:cNvPicPr>
            <a:picLocks noChangeAspect="1"/>
          </p:cNvPicPr>
          <p:nvPr/>
        </p:nvPicPr>
        <p:blipFill>
          <a:blip r:embed="rId3"/>
          <a:stretch>
            <a:fillRect/>
          </a:stretch>
        </p:blipFill>
        <p:spPr>
          <a:xfrm>
            <a:off x="528598" y="2584870"/>
            <a:ext cx="8115464" cy="3717789"/>
          </a:xfrm>
          <a:prstGeom prst="rect">
            <a:avLst/>
          </a:prstGeom>
        </p:spPr>
      </p:pic>
    </p:spTree>
    <p:extLst>
      <p:ext uri="{BB962C8B-B14F-4D97-AF65-F5344CB8AC3E}">
        <p14:creationId xmlns:p14="http://schemas.microsoft.com/office/powerpoint/2010/main" val="35281352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3494688"/>
            <a:ext cx="11306469" cy="438383"/>
          </a:xfrm>
        </p:spPr>
        <p:txBody>
          <a:bodyPr/>
          <a:lstStyle/>
          <a:p>
            <a:r>
              <a:rPr lang="en-US" sz="4000" dirty="0">
                <a:latin typeface="Segoe UI" panose="020B0502040204020203" pitchFamily="34" charset="0"/>
              </a:rPr>
              <a:t>Module 9 Review Questions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197955"/>
            <a:ext cx="9384447" cy="897682"/>
          </a:xfrm>
        </p:spPr>
        <p:txBody>
          <a:bodyPr/>
          <a:lstStyle/>
          <a:p>
            <a:endParaRPr lang="en-US" dirty="0">
              <a:latin typeface="+mn-lt"/>
            </a:endParaRPr>
          </a:p>
          <a:p>
            <a:pPr lvl="1"/>
            <a:endParaRPr lang="en-US" dirty="0"/>
          </a:p>
        </p:txBody>
      </p:sp>
      <p:pic>
        <p:nvPicPr>
          <p:cNvPr id="2" name="Graphic 1">
            <a:extLst>
              <a:ext uri="{FF2B5EF4-FFF2-40B4-BE49-F238E27FC236}">
                <a16:creationId xmlns:a16="http://schemas.microsoft.com/office/drawing/2014/main" id="{BA05975D-9234-46CB-ABE4-E04FDE677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6285" y="4201972"/>
            <a:ext cx="1968788" cy="1968788"/>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9: Design a Solution for Logging and Monitoring</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for Monitoring using Azure Monitor</a:t>
            </a:r>
          </a:p>
        </p:txBody>
      </p:sp>
    </p:spTree>
    <p:extLst>
      <p:ext uri="{BB962C8B-B14F-4D97-AF65-F5344CB8AC3E}">
        <p14:creationId xmlns:p14="http://schemas.microsoft.com/office/powerpoint/2010/main" val="220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102100" y="2288492"/>
            <a:ext cx="5894387" cy="741783"/>
          </a:xfrm>
        </p:spPr>
        <p:txBody>
          <a:bodyPr/>
          <a:lstStyle/>
          <a:p>
            <a:pPr lvl="1"/>
            <a:r>
              <a:rPr lang="en-US" dirty="0"/>
              <a:t>Monitoring</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102100" y="3153551"/>
            <a:ext cx="6003925" cy="741783"/>
          </a:xfrm>
        </p:spPr>
        <p:txBody>
          <a:bodyPr/>
          <a:lstStyle/>
          <a:p>
            <a:pPr lvl="1"/>
            <a:r>
              <a:rPr lang="en-US" dirty="0"/>
              <a:t>Azure Monitor</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102100" y="4018610"/>
            <a:ext cx="5546725"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55480" y="4036201"/>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76540" y="2299083"/>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76885" y="3173326"/>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3025115"/>
            <a:ext cx="9723652" cy="1474616"/>
          </a:xfrm>
        </p:spPr>
        <p:txBody>
          <a:bodyPr anchor="ctr"/>
          <a:lstStyle/>
          <a:p>
            <a:r>
              <a:rPr lang="en-US" sz="4000" dirty="0">
                <a:latin typeface="+mn-lt"/>
                <a:cs typeface="Segoe UI Light" panose="020B0502040204020203" pitchFamily="34" charset="0"/>
              </a:rPr>
              <a:t>Monitoring</a:t>
            </a:r>
          </a:p>
        </p:txBody>
      </p:sp>
      <p:pic>
        <p:nvPicPr>
          <p:cNvPr id="9" name="Graphic 8">
            <a:extLst>
              <a:ext uri="{FF2B5EF4-FFF2-40B4-BE49-F238E27FC236}">
                <a16:creationId xmlns:a16="http://schemas.microsoft.com/office/drawing/2014/main" id="{A943805B-7F1A-4C5A-8156-87C073CFFB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4630" y="5005067"/>
            <a:ext cx="1383392" cy="1383392"/>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Monitoring Azure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2731" y="1450231"/>
            <a:ext cx="11295869" cy="3549690"/>
          </a:xfrm>
        </p:spPr>
        <p:txBody>
          <a:bodyPr/>
          <a:lstStyle/>
          <a:p>
            <a:r>
              <a:rPr lang="en-US" dirty="0">
                <a:latin typeface="Segoe UI Light" panose="020B0502040204020203" pitchFamily="34" charset="0"/>
                <a:cs typeface="Segoe UI Light" panose="020B0502040204020203" pitchFamily="34" charset="0"/>
              </a:rPr>
              <a:t>Traditional application and infrastructure monitoring is based on whether the application is running or not, or what response time it is giving</a:t>
            </a:r>
          </a:p>
          <a:p>
            <a:endParaRPr lang="en-US" dirty="0">
              <a:latin typeface="Segoe UI Light" panose="020B0502040204020203" pitchFamily="34" charset="0"/>
              <a:cs typeface="Segoe UI Light" panose="020B0502040204020203" pitchFamily="34" charset="0"/>
            </a:endParaRPr>
          </a:p>
          <a:p>
            <a:pPr>
              <a:spcAft>
                <a:spcPts val="1176"/>
              </a:spcAft>
            </a:pPr>
            <a:r>
              <a:rPr lang="en-US" dirty="0">
                <a:latin typeface="Segoe UI Light" panose="020B0502040204020203" pitchFamily="34" charset="0"/>
                <a:cs typeface="Segoe UI Light" panose="020B0502040204020203" pitchFamily="34" charset="0"/>
              </a:rPr>
              <a:t>This lesson summarizes the following recommendations for:</a:t>
            </a:r>
          </a:p>
          <a:p>
            <a:pPr marL="342900" indent="-342900">
              <a:spcAft>
                <a:spcPts val="1176"/>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Application Monitoring</a:t>
            </a:r>
          </a:p>
          <a:p>
            <a:pPr marL="342900" indent="-342900">
              <a:spcAft>
                <a:spcPts val="1176"/>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Platform Monitoring</a:t>
            </a:r>
          </a:p>
          <a:p>
            <a:pPr marL="342900" indent="-342900">
              <a:spcAft>
                <a:spcPts val="1176"/>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Monitoring Best Practices</a:t>
            </a:r>
          </a:p>
        </p:txBody>
      </p:sp>
      <p:pic>
        <p:nvPicPr>
          <p:cNvPr id="3" name="Picture 2" descr="A close up of a sign&#10;&#10;Description automatically generated">
            <a:extLst>
              <a:ext uri="{FF2B5EF4-FFF2-40B4-BE49-F238E27FC236}">
                <a16:creationId xmlns:a16="http://schemas.microsoft.com/office/drawing/2014/main" id="{E8BF54E7-37F3-40BF-803A-45D437A962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80" y="4768165"/>
            <a:ext cx="1246685" cy="1246685"/>
          </a:xfrm>
          <a:prstGeom prst="rect">
            <a:avLst/>
          </a:prstGeom>
        </p:spPr>
      </p:pic>
      <p:sp>
        <p:nvSpPr>
          <p:cNvPr id="2" name="TextBox 1">
            <a:extLst>
              <a:ext uri="{FF2B5EF4-FFF2-40B4-BE49-F238E27FC236}">
                <a16:creationId xmlns:a16="http://schemas.microsoft.com/office/drawing/2014/main" id="{06BFC22E-301B-4DF8-AC4F-58D155873308}"/>
              </a:ext>
            </a:extLst>
          </p:cNvPr>
          <p:cNvSpPr txBox="1"/>
          <p:nvPr/>
        </p:nvSpPr>
        <p:spPr>
          <a:xfrm>
            <a:off x="323064" y="5951635"/>
            <a:ext cx="2799297"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4"/>
              </a:rPr>
              <a:t>Issue tracking</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90272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38B1C-2770-47DF-B6F9-BCFD587766AD}"/>
              </a:ext>
            </a:extLst>
          </p:cNvPr>
          <p:cNvPicPr>
            <a:picLocks noChangeAspect="1"/>
          </p:cNvPicPr>
          <p:nvPr/>
        </p:nvPicPr>
        <p:blipFill>
          <a:blip r:embed="rId3"/>
          <a:stretch>
            <a:fillRect/>
          </a:stretch>
        </p:blipFill>
        <p:spPr>
          <a:xfrm>
            <a:off x="4833338" y="1701799"/>
            <a:ext cx="7241821" cy="3986359"/>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Application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5349" y="1120690"/>
            <a:ext cx="4952772" cy="5306389"/>
          </a:xfrm>
        </p:spPr>
        <p:txBody>
          <a:bodyPr/>
          <a:lstStyle/>
          <a:p>
            <a:pPr>
              <a:spcAft>
                <a:spcPts val="1176"/>
              </a:spcAft>
            </a:pPr>
            <a:r>
              <a:rPr lang="en-US" sz="2353" b="1" dirty="0">
                <a:latin typeface="Segoe UI Light" panose="020B0502040204020203" pitchFamily="34" charset="0"/>
                <a:cs typeface="Segoe UI Light" panose="020B0502040204020203" pitchFamily="34" charset="0"/>
              </a:rPr>
              <a:t>Application Insights</a:t>
            </a:r>
            <a:r>
              <a:rPr lang="en-US" sz="2353" dirty="0">
                <a:latin typeface="Segoe UI Light" panose="020B0502040204020203" pitchFamily="34" charset="0"/>
                <a:cs typeface="Segoe UI Light" panose="020B0502040204020203" pitchFamily="34" charset="0"/>
              </a:rPr>
              <a:t>:</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Default dashboard with most important metrics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Performance statistics from a client and server</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Smart Detection - anomalies in performance or utilization patterns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Usage Analysis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Cross-component transaction diagnostics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Snapshot Debugger</a:t>
            </a:r>
          </a:p>
        </p:txBody>
      </p:sp>
    </p:spTree>
    <p:extLst>
      <p:ext uri="{BB962C8B-B14F-4D97-AF65-F5344CB8AC3E}">
        <p14:creationId xmlns:p14="http://schemas.microsoft.com/office/powerpoint/2010/main" val="261468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46C90-BC97-4F58-99BE-3E015EDE7C71}"/>
              </a:ext>
            </a:extLst>
          </p:cNvPr>
          <p:cNvPicPr>
            <a:picLocks noChangeAspect="1"/>
          </p:cNvPicPr>
          <p:nvPr/>
        </p:nvPicPr>
        <p:blipFill>
          <a:blip r:embed="rId3"/>
          <a:stretch>
            <a:fillRect/>
          </a:stretch>
        </p:blipFill>
        <p:spPr>
          <a:xfrm>
            <a:off x="4705349" y="3785910"/>
            <a:ext cx="7446955" cy="1964649"/>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59606" y="350935"/>
            <a:ext cx="11306469" cy="403079"/>
          </a:xfrm>
        </p:spPr>
        <p:txBody>
          <a:bodyPr/>
          <a:lstStyle/>
          <a:p>
            <a:r>
              <a:rPr lang="en-US" dirty="0">
                <a:latin typeface="+mn-lt"/>
                <a:cs typeface="Segoe UI Light" panose="020B0502040204020203" pitchFamily="34" charset="0"/>
              </a:rPr>
              <a:t>Platform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08617" y="1107441"/>
            <a:ext cx="11038485" cy="5298886"/>
          </a:xfrm>
        </p:spPr>
        <p:txBody>
          <a:bodyPr/>
          <a:lstStyle/>
          <a:p>
            <a:pPr>
              <a:spcAft>
                <a:spcPts val="600"/>
              </a:spcAft>
            </a:pPr>
            <a:r>
              <a:rPr lang="en-US" sz="2200" b="1" dirty="0">
                <a:latin typeface="Segoe UI Light" panose="020B0502040204020203" pitchFamily="34" charset="0"/>
                <a:cs typeface="Segoe UI Light" panose="020B0502040204020203" pitchFamily="34" charset="0"/>
                <a:hlinkClick r:id="rId4"/>
              </a:rPr>
              <a:t>Container Insights</a:t>
            </a:r>
            <a:endParaRPr lang="en-US" sz="2200" b="1" dirty="0">
              <a:latin typeface="Segoe UI Light" panose="020B0502040204020203" pitchFamily="34" charset="0"/>
              <a:cs typeface="Segoe UI Light" panose="020B0502040204020203" pitchFamily="34" charset="0"/>
            </a:endParaRP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Clusters, nodes, and pods and provides visual and actionable information</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CPU and memory and logs for individual Kubernetes pods</a:t>
            </a:r>
          </a:p>
          <a:p>
            <a:pPr>
              <a:spcBef>
                <a:spcPts val="3000"/>
              </a:spcBef>
              <a:spcAft>
                <a:spcPts val="600"/>
              </a:spcAft>
            </a:pPr>
            <a:r>
              <a:rPr lang="en-US" sz="2200" b="1" dirty="0">
                <a:latin typeface="Segoe UI Light" panose="020B0502040204020203" pitchFamily="34" charset="0"/>
                <a:cs typeface="Segoe UI Light" panose="020B0502040204020203" pitchFamily="34" charset="0"/>
                <a:hlinkClick r:id="rId5"/>
              </a:rPr>
              <a:t>Network Watcher</a:t>
            </a:r>
            <a:r>
              <a:rPr lang="en-US" sz="2200" dirty="0">
                <a:latin typeface="Segoe UI Light" panose="020B0502040204020203" pitchFamily="34" charset="0"/>
                <a:cs typeface="Segoe UI Light" panose="020B0502040204020203" pitchFamily="34" charset="0"/>
                <a:hlinkClick r:id="rId5"/>
              </a:rPr>
              <a:t> </a:t>
            </a:r>
            <a:r>
              <a:rPr lang="en-US" sz="2200" dirty="0">
                <a:latin typeface="Segoe UI Light" panose="020B0502040204020203" pitchFamily="34" charset="0"/>
                <a:cs typeface="Segoe UI Light" panose="020B0502040204020203" pitchFamily="34" charset="0"/>
              </a:rPr>
              <a:t>- manages the network components using a collection of network monitoring and troubleshooting tools:</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Traffic Analytics </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Network Performance Manager </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VPN diagnostics </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Connection Monitor </a:t>
            </a:r>
          </a:p>
          <a:p>
            <a:endParaRPr lang="en-US"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06745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Monitoring Best Practices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0466" y="1195754"/>
            <a:ext cx="11399445" cy="4396075"/>
          </a:xfrm>
        </p:spPr>
        <p:txBody>
          <a:bodyPr/>
          <a:lstStyle/>
          <a:p>
            <a:pPr>
              <a:spcAft>
                <a:spcPts val="600"/>
              </a:spcAft>
            </a:pPr>
            <a:r>
              <a:rPr lang="en-US" sz="2200" b="1" dirty="0">
                <a:latin typeface="Segoe UI Light" panose="020B0502040204020203" pitchFamily="34" charset="0"/>
                <a:cs typeface="Segoe UI Light" panose="020B0502040204020203" pitchFamily="34" charset="0"/>
              </a:rPr>
              <a:t>Event correlation</a:t>
            </a:r>
          </a:p>
          <a:p>
            <a:pPr marL="342900" indent="-342900">
              <a:spcAft>
                <a:spcPts val="12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Create shared dashboards in order to expose relevant information to different groups</a:t>
            </a:r>
          </a:p>
          <a:p>
            <a:pPr>
              <a:spcAft>
                <a:spcPts val="600"/>
              </a:spcAft>
            </a:pPr>
            <a:r>
              <a:rPr lang="en-US" sz="2200" b="1" dirty="0">
                <a:latin typeface="Segoe UI Light" panose="020B0502040204020203" pitchFamily="34" charset="0"/>
                <a:cs typeface="Segoe UI Light" panose="020B0502040204020203" pitchFamily="34" charset="0"/>
              </a:rPr>
              <a:t>Notifications</a:t>
            </a:r>
          </a:p>
          <a:p>
            <a:pPr marL="342900" indent="-342900">
              <a:spcAft>
                <a:spcPts val="6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Action groups in Azure Monitor are used to notify multiple recipients, trigger automated actions</a:t>
            </a:r>
          </a:p>
          <a:p>
            <a:pPr marL="342900" indent="-342900">
              <a:spcAft>
                <a:spcPts val="12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Define actions to be executed upon receiving certain alerts</a:t>
            </a:r>
          </a:p>
          <a:p>
            <a:pPr>
              <a:spcAft>
                <a:spcPts val="1200"/>
              </a:spcAft>
            </a:pPr>
            <a:r>
              <a:rPr lang="en-US" sz="2200" b="1" dirty="0">
                <a:latin typeface="Segoe UI Light" panose="020B0502040204020203" pitchFamily="34" charset="0"/>
                <a:cs typeface="Segoe UI Light" panose="020B0502040204020203" pitchFamily="34" charset="0"/>
              </a:rPr>
              <a:t>Other monitoring tasks</a:t>
            </a:r>
          </a:p>
          <a:p>
            <a:pPr marL="342900" indent="-342900">
              <a:spcAft>
                <a:spcPts val="6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Review Azure subscription limits</a:t>
            </a:r>
          </a:p>
          <a:p>
            <a:pPr marL="342900" indent="-342900">
              <a:spcAft>
                <a:spcPts val="6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Understand Azure support plans</a:t>
            </a:r>
          </a:p>
          <a:p>
            <a:pPr marL="342900" indent="-342900">
              <a:spcAft>
                <a:spcPts val="12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Monitor expiration dates of digital certificates</a:t>
            </a:r>
          </a:p>
        </p:txBody>
      </p:sp>
      <p:pic>
        <p:nvPicPr>
          <p:cNvPr id="4" name="Picture 3" descr="A picture containing clock&#10;&#10;Description automatically generated">
            <a:extLst>
              <a:ext uri="{FF2B5EF4-FFF2-40B4-BE49-F238E27FC236}">
                <a16:creationId xmlns:a16="http://schemas.microsoft.com/office/drawing/2014/main" id="{03248810-2943-4B4C-8C17-C171E3189B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4461" y="5065769"/>
            <a:ext cx="1216714" cy="1216714"/>
          </a:xfrm>
          <a:prstGeom prst="rect">
            <a:avLst/>
          </a:prstGeom>
        </p:spPr>
      </p:pic>
      <p:sp>
        <p:nvSpPr>
          <p:cNvPr id="2" name="TextBox 1">
            <a:extLst>
              <a:ext uri="{FF2B5EF4-FFF2-40B4-BE49-F238E27FC236}">
                <a16:creationId xmlns:a16="http://schemas.microsoft.com/office/drawing/2014/main" id="{BBEE9DCD-49B5-4AAB-B4F6-ABFA98C12548}"/>
              </a:ext>
            </a:extLst>
          </p:cNvPr>
          <p:cNvSpPr txBox="1"/>
          <p:nvPr/>
        </p:nvSpPr>
        <p:spPr>
          <a:xfrm>
            <a:off x="418643" y="6018028"/>
            <a:ext cx="7917283"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4"/>
              </a:rPr>
              <a:t>Best practices for monitoring cloud applications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342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fade">
                                      <p:cBhvr>
                                        <p:cTn id="21" dur="500"/>
                                        <p:tgtEl>
                                          <p:spTgt spid="1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5" end="5"/>
                                            </p:txEl>
                                          </p:spTgt>
                                        </p:tgtEl>
                                        <p:attrNameLst>
                                          <p:attrName>style.visibility</p:attrName>
                                        </p:attrNameLst>
                                      </p:cBhvr>
                                      <p:to>
                                        <p:strVal val="visible"/>
                                      </p:to>
                                    </p:set>
                                    <p:animEffect transition="in" filter="fade">
                                      <p:cBhvr>
                                        <p:cTn id="26" dur="500"/>
                                        <p:tgtEl>
                                          <p:spTgt spid="1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animEffect transition="in" filter="fade">
                                      <p:cBhvr>
                                        <p:cTn id="29" dur="500"/>
                                        <p:tgtEl>
                                          <p:spTgt spid="1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fade">
                                      <p:cBhvr>
                                        <p:cTn id="35"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1845</Words>
  <Application>Microsoft Office PowerPoint</Application>
  <PresentationFormat>Widescreen</PresentationFormat>
  <Paragraphs>236</Paragraphs>
  <Slides>29</Slides>
  <Notes>29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Segoe UI</vt:lpstr>
      <vt:lpstr>Segoe UI Light</vt:lpstr>
      <vt:lpstr>Segoe UI Semibold</vt:lpstr>
      <vt:lpstr>Wingdings</vt:lpstr>
      <vt:lpstr>Microsoft Azure Template</vt:lpstr>
      <vt:lpstr>AZ-304: Microsoft Azure Architect Design</vt:lpstr>
      <vt:lpstr>PowerPoint Presentation</vt:lpstr>
      <vt:lpstr>Module 9: Design a Solution for Logging and Monitoring</vt:lpstr>
      <vt:lpstr>Learning Objectives</vt:lpstr>
      <vt:lpstr>Monitoring</vt:lpstr>
      <vt:lpstr>Monitoring Azure</vt:lpstr>
      <vt:lpstr>Application Monitoring</vt:lpstr>
      <vt:lpstr>Platform Monitoring</vt:lpstr>
      <vt:lpstr>Monitoring Best Practices</vt:lpstr>
      <vt:lpstr>Azure Monitor</vt:lpstr>
      <vt:lpstr>Monitoring Azure Resources with Azure Monitor</vt:lpstr>
      <vt:lpstr>Costs Associated with Monitoring</vt:lpstr>
      <vt:lpstr>Monitoring Data</vt:lpstr>
      <vt:lpstr>Configure Monitoring</vt:lpstr>
      <vt:lpstr>Monitoring in the Azure Portal</vt:lpstr>
      <vt:lpstr>Insights and Solutions</vt:lpstr>
      <vt:lpstr>Azure Monitor Metrics</vt:lpstr>
      <vt:lpstr>Activity Log</vt:lpstr>
      <vt:lpstr>Azure Monitor Logs</vt:lpstr>
      <vt:lpstr>Compare Azure Monitor Metrics and Logs</vt:lpstr>
      <vt:lpstr>Azure Monitor in a Log Analytics Workspace</vt:lpstr>
      <vt:lpstr>Azure Sentinel</vt:lpstr>
      <vt:lpstr>Azure Security Center</vt:lpstr>
      <vt:lpstr>Demonstration - Monitor Azure Resources with Azure Monitor</vt:lpstr>
      <vt:lpstr>Demonstration - Collect and Analyze Resource Logs for Azure Resources</vt:lpstr>
      <vt:lpstr>Demonstration - Collect and Analyze Activity Logs in Azure Monitor</vt:lpstr>
      <vt:lpstr>Module 9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2020-10-16T13:15:19Z</dcterms:created>
  <dcterms:modified xsi:type="dcterms:W3CDTF">2021-03-06T17:08:28Z</dcterms:modified>
</cp:coreProperties>
</file>